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85" r:id="rId2"/>
    <p:sldId id="284" r:id="rId3"/>
    <p:sldId id="286" r:id="rId4"/>
    <p:sldId id="366" r:id="rId5"/>
    <p:sldId id="311" r:id="rId6"/>
    <p:sldId id="300" r:id="rId7"/>
    <p:sldId id="372" r:id="rId8"/>
    <p:sldId id="386" r:id="rId9"/>
    <p:sldId id="371" r:id="rId10"/>
    <p:sldId id="383" r:id="rId11"/>
    <p:sldId id="384" r:id="rId12"/>
    <p:sldId id="385" r:id="rId13"/>
    <p:sldId id="387" r:id="rId14"/>
    <p:sldId id="373" r:id="rId15"/>
    <p:sldId id="374" r:id="rId16"/>
    <p:sldId id="389" r:id="rId17"/>
    <p:sldId id="375" r:id="rId18"/>
    <p:sldId id="376" r:id="rId19"/>
    <p:sldId id="390" r:id="rId20"/>
    <p:sldId id="378" r:id="rId21"/>
    <p:sldId id="396" r:id="rId22"/>
    <p:sldId id="380" r:id="rId23"/>
    <p:sldId id="337" r:id="rId24"/>
    <p:sldId id="382" r:id="rId25"/>
    <p:sldId id="401" r:id="rId26"/>
    <p:sldId id="323" r:id="rId27"/>
    <p:sldId id="324" r:id="rId28"/>
    <p:sldId id="400" r:id="rId29"/>
    <p:sldId id="381" r:id="rId30"/>
    <p:sldId id="347" r:id="rId31"/>
    <p:sldId id="392" r:id="rId32"/>
    <p:sldId id="348" r:id="rId33"/>
    <p:sldId id="350" r:id="rId34"/>
    <p:sldId id="327" r:id="rId35"/>
    <p:sldId id="393" r:id="rId36"/>
    <p:sldId id="395" r:id="rId37"/>
    <p:sldId id="328" r:id="rId38"/>
    <p:sldId id="329" r:id="rId39"/>
    <p:sldId id="330" r:id="rId40"/>
    <p:sldId id="397" r:id="rId41"/>
    <p:sldId id="370" r:id="rId42"/>
    <p:sldId id="351" r:id="rId43"/>
    <p:sldId id="365" r:id="rId44"/>
    <p:sldId id="394" r:id="rId45"/>
    <p:sldId id="352" r:id="rId46"/>
    <p:sldId id="356" r:id="rId47"/>
    <p:sldId id="266" r:id="rId48"/>
    <p:sldId id="399"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FFF5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75243" autoAdjust="0"/>
  </p:normalViewPr>
  <p:slideViewPr>
    <p:cSldViewPr snapToGrid="0" snapToObjects="1">
      <p:cViewPr varScale="1">
        <p:scale>
          <a:sx n="47" d="100"/>
          <a:sy n="47" d="100"/>
        </p:scale>
        <p:origin x="175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5328"/>
    </p:cViewPr>
  </p:sorterViewPr>
  <p:notesViewPr>
    <p:cSldViewPr snapToGrid="0" snapToObjects="1">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2017/7/5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494899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00269289"/>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82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en-US" altLang="zh-CN" dirty="0" smtClean="0"/>
              <a:t>Hash</a:t>
            </a:r>
            <a:r>
              <a:rPr lang="zh-CN" altLang="en-US" dirty="0" smtClean="0"/>
              <a:t>就是把读写请求的</a:t>
            </a:r>
            <a:r>
              <a:rPr lang="en-US" altLang="zh-CN" dirty="0" smtClean="0"/>
              <a:t>Key</a:t>
            </a:r>
            <a:r>
              <a:rPr lang="zh-CN" altLang="en-US" dirty="0" smtClean="0"/>
              <a:t>求一个哈希值，然后根据哈希值落到一个指定的桶里，一个桶就是一个</a:t>
            </a:r>
            <a:r>
              <a:rPr lang="en-US" altLang="zh-CN" dirty="0" smtClean="0"/>
              <a:t>partition</a:t>
            </a:r>
            <a:r>
              <a:rPr lang="zh-CN" altLang="en-US" dirty="0" smtClean="0"/>
              <a:t>。</a:t>
            </a:r>
            <a:endParaRPr lang="en-US" altLang="zh-CN" dirty="0" smtClean="0"/>
          </a:p>
          <a:p>
            <a:pPr marL="457200" indent="-457200">
              <a:buAutoNum type="arabicPeriod"/>
            </a:pPr>
            <a:r>
              <a:rPr lang="zh-CN" altLang="en-US" dirty="0" smtClean="0"/>
              <a:t>排序就是所有的</a:t>
            </a:r>
            <a:r>
              <a:rPr lang="en-US" altLang="zh-CN" dirty="0" smtClean="0"/>
              <a:t>key</a:t>
            </a:r>
            <a:r>
              <a:rPr lang="zh-CN" altLang="en-US" dirty="0" smtClean="0"/>
              <a:t>就是一个大数组，最开始放在一个</a:t>
            </a:r>
            <a:r>
              <a:rPr lang="en-US" altLang="zh-CN" dirty="0" smtClean="0"/>
              <a:t>partition</a:t>
            </a:r>
            <a:r>
              <a:rPr lang="zh-CN" altLang="en-US" dirty="0" smtClean="0"/>
              <a:t>里，随着数据容量的不停增加而不停的动态分裂。</a:t>
            </a:r>
            <a:endParaRPr lang="en-US" altLang="zh-CN" dirty="0" smtClean="0"/>
          </a:p>
          <a:p>
            <a:pPr marL="457200" indent="-457200">
              <a:buAutoNum type="arabicPeriod"/>
            </a:pPr>
            <a:r>
              <a:rPr lang="zh-CN" altLang="en-US" dirty="0" smtClean="0"/>
              <a:t>两种算法的不同，决定了排序天生就比</a:t>
            </a:r>
            <a:r>
              <a:rPr lang="en-US" altLang="zh-CN" dirty="0" smtClean="0"/>
              <a:t>hash</a:t>
            </a:r>
            <a:r>
              <a:rPr lang="zh-CN" altLang="en-US" dirty="0" smtClean="0"/>
              <a:t>多了全局有序这么一种功能。但动态性的分裂，让排序方案在实现上会变得复杂很多。对于</a:t>
            </a:r>
            <a:r>
              <a:rPr lang="en-US" altLang="zh-CN" dirty="0" smtClean="0"/>
              <a:t>Hash</a:t>
            </a:r>
            <a:r>
              <a:rPr lang="zh-CN" altLang="en-US" dirty="0" smtClean="0"/>
              <a:t>而言，它的另一个优点是因为</a:t>
            </a:r>
            <a:r>
              <a:rPr lang="en-US" altLang="zh-CN" dirty="0" smtClean="0"/>
              <a:t>key</a:t>
            </a:r>
            <a:r>
              <a:rPr lang="zh-CN" altLang="en-US" dirty="0" smtClean="0"/>
              <a:t>打的比较散，所以不太容易出现访问热点。</a:t>
            </a:r>
            <a:endParaRPr lang="en-US" altLang="zh-CN" dirty="0" smtClean="0"/>
          </a:p>
          <a:p>
            <a:pPr marL="457200" indent="-457200">
              <a:buAutoNum type="arabicPeriod"/>
            </a:pPr>
            <a:r>
              <a:rPr lang="zh-CN" altLang="en-US" dirty="0" smtClean="0"/>
              <a:t>当然单独比较这两个方案的优劣并不是很有意义。决策的做出，除了要考虑实现难度外，还是要考虑用户需求的。根据我们对业务的接触，我们发现业务方对全局有序这一特点并没有很强烈的需求意愿。所以我们综合权衡付出和收益后，选择了</a:t>
            </a:r>
            <a:r>
              <a:rPr lang="en-US" altLang="zh-CN" dirty="0" smtClean="0"/>
              <a:t>hash</a:t>
            </a:r>
            <a:r>
              <a:rPr lang="zh-CN" altLang="en-US" dirty="0" smtClean="0"/>
              <a:t>的方案。</a:t>
            </a:r>
            <a:endParaRPr lang="zh-CN" altLang="en-US" dirty="0"/>
          </a:p>
        </p:txBody>
      </p:sp>
    </p:spTree>
    <p:extLst>
      <p:ext uri="{BB962C8B-B14F-4D97-AF65-F5344CB8AC3E}">
        <p14:creationId xmlns:p14="http://schemas.microsoft.com/office/powerpoint/2010/main" val="352337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baseline="0" dirty="0" smtClean="0"/>
              <a:t>前面说的</a:t>
            </a:r>
            <a:r>
              <a:rPr lang="en-US" altLang="zh-CN" baseline="0" dirty="0" err="1" smtClean="0"/>
              <a:t>partiton</a:t>
            </a:r>
            <a:r>
              <a:rPr lang="zh-CN" altLang="en-US" baseline="0" dirty="0" smtClean="0"/>
              <a:t>方案，其实也只是一个理想化的抽象。真正在现实中，因为多业务的存在，你必须得给一个</a:t>
            </a:r>
            <a:r>
              <a:rPr lang="en-US" altLang="zh-CN" baseline="0" dirty="0" smtClean="0"/>
              <a:t>hash key</a:t>
            </a:r>
            <a:r>
              <a:rPr lang="zh-CN" altLang="en-US" baseline="0" dirty="0" smtClean="0"/>
              <a:t>多指定一层</a:t>
            </a:r>
            <a:r>
              <a:rPr lang="en-US" altLang="zh-CN" baseline="0" dirty="0" smtClean="0"/>
              <a:t>namespace</a:t>
            </a:r>
            <a:r>
              <a:rPr lang="zh-CN" altLang="en-US" baseline="0" dirty="0" smtClean="0"/>
              <a:t>的，这样才可以把不同业务的相同</a:t>
            </a:r>
            <a:r>
              <a:rPr lang="en-US" altLang="zh-CN" baseline="0" dirty="0" smtClean="0"/>
              <a:t>key</a:t>
            </a:r>
            <a:r>
              <a:rPr lang="zh-CN" altLang="en-US" baseline="0" dirty="0" smtClean="0"/>
              <a:t>给分割开。所以任何的存储系统，你必须得引入表的概念。</a:t>
            </a:r>
            <a:endParaRPr lang="en-US" altLang="zh-CN" baseline="0" dirty="0" smtClean="0"/>
          </a:p>
          <a:p>
            <a:pPr marL="457200" indent="-457200">
              <a:buAutoNum type="arabicPeriod"/>
            </a:pPr>
            <a:r>
              <a:rPr lang="zh-CN" altLang="en-US" baseline="0" dirty="0" smtClean="0"/>
              <a:t>引入表之后，我们</a:t>
            </a:r>
            <a:r>
              <a:rPr lang="en-US" altLang="zh-CN" baseline="0" dirty="0" smtClean="0"/>
              <a:t>hash schema</a:t>
            </a:r>
            <a:r>
              <a:rPr lang="zh-CN" altLang="en-US" baseline="0" dirty="0" smtClean="0"/>
              <a:t>在实现上就遇到了第一个分歧。图上就列出了我们当时考虑的两种实现方案。一种是把</a:t>
            </a:r>
            <a:r>
              <a:rPr lang="en-US" altLang="zh-CN" baseline="0" dirty="0" smtClean="0"/>
              <a:t>table</a:t>
            </a:r>
            <a:r>
              <a:rPr lang="zh-CN" altLang="en-US" baseline="0" dirty="0" smtClean="0"/>
              <a:t>的语义和存储层隔离开，具体来说，就是用</a:t>
            </a:r>
            <a:r>
              <a:rPr lang="en-US" altLang="zh-CN" baseline="0" dirty="0" err="1" smtClean="0"/>
              <a:t>TableID</a:t>
            </a:r>
            <a:r>
              <a:rPr lang="zh-CN" altLang="en-US" baseline="0" dirty="0" smtClean="0"/>
              <a:t>和</a:t>
            </a:r>
            <a:r>
              <a:rPr lang="en-US" altLang="zh-CN" baseline="0" dirty="0" err="1" smtClean="0"/>
              <a:t>hashKey</a:t>
            </a:r>
            <a:r>
              <a:rPr lang="zh-CN" altLang="en-US" baseline="0" dirty="0" smtClean="0"/>
              <a:t>统一计算一个哈希值出来，然后再根据计算出的值从一个全局</a:t>
            </a:r>
            <a:r>
              <a:rPr lang="en-US" altLang="zh-CN" baseline="0" dirty="0" smtClean="0"/>
              <a:t>Partition</a:t>
            </a:r>
            <a:r>
              <a:rPr lang="zh-CN" altLang="en-US" baseline="0" dirty="0" smtClean="0"/>
              <a:t>空间中找到一个</a:t>
            </a:r>
            <a:r>
              <a:rPr lang="en-US" altLang="zh-CN" baseline="0" dirty="0" smtClean="0"/>
              <a:t>Partition</a:t>
            </a:r>
            <a:r>
              <a:rPr lang="zh-CN" altLang="en-US" baseline="0" dirty="0" smtClean="0"/>
              <a:t>进行存取。简单来说，就是多表数据混存。</a:t>
            </a:r>
            <a:endParaRPr lang="en-US" altLang="zh-CN" baseline="0" dirty="0" smtClean="0"/>
          </a:p>
          <a:p>
            <a:pPr marL="457200" indent="-457200">
              <a:buAutoNum type="arabicPeriod"/>
            </a:pPr>
            <a:r>
              <a:rPr lang="zh-CN" altLang="en-US" baseline="0" dirty="0" smtClean="0"/>
              <a:t>而另一种方案，则是把</a:t>
            </a:r>
            <a:r>
              <a:rPr lang="en-US" altLang="zh-CN" baseline="0" dirty="0" smtClean="0"/>
              <a:t>table</a:t>
            </a:r>
            <a:r>
              <a:rPr lang="zh-CN" altLang="en-US" baseline="0" dirty="0" smtClean="0"/>
              <a:t>的语义下推到了存储上。对于每个表，我都要给它一个单独的</a:t>
            </a:r>
            <a:r>
              <a:rPr lang="en-US" altLang="zh-CN" baseline="0" dirty="0" smtClean="0"/>
              <a:t>Partition</a:t>
            </a:r>
            <a:r>
              <a:rPr lang="zh-CN" altLang="en-US" baseline="0" dirty="0" smtClean="0"/>
              <a:t>的空间。当进行数据存储的时候，得先根据表</a:t>
            </a:r>
            <a:r>
              <a:rPr lang="en-US" altLang="zh-CN" baseline="0" dirty="0" smtClean="0"/>
              <a:t>ID</a:t>
            </a:r>
            <a:r>
              <a:rPr lang="zh-CN" altLang="en-US" baseline="0" dirty="0" smtClean="0"/>
              <a:t>找到对应的</a:t>
            </a:r>
            <a:r>
              <a:rPr lang="en-US" altLang="zh-CN" baseline="0" dirty="0" smtClean="0"/>
              <a:t>Partition</a:t>
            </a:r>
            <a:r>
              <a:rPr lang="zh-CN" altLang="en-US" baseline="0" dirty="0" smtClean="0"/>
              <a:t>空间，找到之后，再用哈希</a:t>
            </a:r>
            <a:r>
              <a:rPr lang="en-US" altLang="zh-CN" baseline="0" dirty="0" smtClean="0"/>
              <a:t>key</a:t>
            </a:r>
            <a:r>
              <a:rPr lang="zh-CN" altLang="en-US" baseline="0" dirty="0" smtClean="0"/>
              <a:t>在这个空间里索引出真正的</a:t>
            </a:r>
            <a:r>
              <a:rPr lang="en-US" altLang="zh-CN" baseline="0" dirty="0" smtClean="0"/>
              <a:t>Partition</a:t>
            </a:r>
            <a:r>
              <a:rPr lang="zh-CN" altLang="en-US" baseline="0" dirty="0" smtClean="0"/>
              <a:t>来。</a:t>
            </a:r>
            <a:endParaRPr lang="en-US" altLang="zh-CN" baseline="0" dirty="0" smtClean="0"/>
          </a:p>
          <a:p>
            <a:pPr marL="457200" indent="-457200">
              <a:buAutoNum type="arabicPeriod"/>
            </a:pPr>
            <a:endParaRPr lang="zh-CN" altLang="en-US" dirty="0"/>
          </a:p>
        </p:txBody>
      </p:sp>
    </p:spTree>
    <p:extLst>
      <p:ext uri="{BB962C8B-B14F-4D97-AF65-F5344CB8AC3E}">
        <p14:creationId xmlns:p14="http://schemas.microsoft.com/office/powerpoint/2010/main" val="2173713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indent="-457200" defTabSz="457200" eaLnBrk="1" fontAlgn="auto" latinLnBrk="0" hangingPunct="1">
              <a:lnSpc>
                <a:spcPct val="118000"/>
              </a:lnSpc>
              <a:spcBef>
                <a:spcPts val="0"/>
              </a:spcBef>
              <a:spcAft>
                <a:spcPts val="0"/>
              </a:spcAft>
              <a:buClrTx/>
              <a:buSzTx/>
              <a:buFontTx/>
              <a:buAutoNum type="arabicPeriod"/>
              <a:tabLst/>
              <a:defRPr/>
            </a:pPr>
            <a:r>
              <a:rPr lang="zh-CN" altLang="en-US" dirty="0" smtClean="0"/>
              <a:t>就这两种方案想比较而言，其实很难绝对的说到底哪个更好。从理论上，多表混存是一种比较优美的解决方案，因为它很好的体现了软件设计中分层和抽象的思想。从实现上来看，混存的方案也简洁一些，因为我只要管理一套</a:t>
            </a:r>
            <a:r>
              <a:rPr lang="en-US" altLang="zh-CN" dirty="0" smtClean="0"/>
              <a:t>Partition</a:t>
            </a:r>
            <a:r>
              <a:rPr lang="zh-CN" altLang="en-US" dirty="0" smtClean="0"/>
              <a:t>空间，那么元数据管理和负载均衡自然都容易一些。</a:t>
            </a:r>
            <a:endParaRPr lang="en-US" altLang="zh-CN" dirty="0" smtClean="0"/>
          </a:p>
          <a:p>
            <a:pPr marL="457200" indent="-457200">
              <a:buAutoNum type="arabicPeriod"/>
            </a:pPr>
            <a:r>
              <a:rPr lang="zh-CN" altLang="en-US" dirty="0" smtClean="0"/>
              <a:t>但从业务方的使用体验上看，分开存的方案显得更好。因为你表级别资源的隔离限制和监控统计都会做起来非常自然。假如你要删表，分开存也会比混存容易一些。此外，假如因为一些程序</a:t>
            </a:r>
            <a:r>
              <a:rPr lang="en-US" altLang="zh-CN" dirty="0" smtClean="0"/>
              <a:t>bug</a:t>
            </a:r>
            <a:r>
              <a:rPr lang="zh-CN" altLang="en-US" dirty="0" smtClean="0"/>
              <a:t>或者其他误操作导致了</a:t>
            </a:r>
            <a:r>
              <a:rPr lang="en-US" altLang="zh-CN" dirty="0" smtClean="0"/>
              <a:t>partition</a:t>
            </a:r>
            <a:r>
              <a:rPr lang="zh-CN" altLang="en-US" dirty="0" smtClean="0"/>
              <a:t>被删除，分开存带来的多业务印象也比混存要小。</a:t>
            </a:r>
            <a:endParaRPr lang="en-US" altLang="zh-CN" dirty="0" smtClean="0"/>
          </a:p>
          <a:p>
            <a:pPr marL="457200" indent="-457200">
              <a:buAutoNum type="arabicPeriod"/>
            </a:pPr>
            <a:r>
              <a:rPr lang="zh-CN" altLang="en-US" dirty="0" smtClean="0"/>
              <a:t>所以，最后还是本着“一切存业务出发”的角度，我们选择了分开存的方案。</a:t>
            </a:r>
            <a:endParaRPr lang="zh-CN" altLang="en-US" dirty="0"/>
          </a:p>
        </p:txBody>
      </p:sp>
    </p:spTree>
    <p:extLst>
      <p:ext uri="{BB962C8B-B14F-4D97-AF65-F5344CB8AC3E}">
        <p14:creationId xmlns:p14="http://schemas.microsoft.com/office/powerpoint/2010/main" val="20296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89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先讲目标，然后描述图的场景</a:t>
            </a:r>
            <a:endParaRPr lang="zh-CN" altLang="en-US" dirty="0"/>
          </a:p>
        </p:txBody>
      </p:sp>
    </p:spTree>
    <p:extLst>
      <p:ext uri="{BB962C8B-B14F-4D97-AF65-F5344CB8AC3E}">
        <p14:creationId xmlns:p14="http://schemas.microsoft.com/office/powerpoint/2010/main" val="26223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2332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在一致性和可用性上的保障，前面大致也介绍过了。</a:t>
            </a:r>
            <a:r>
              <a:rPr lang="en-US" altLang="zh-CN" dirty="0" smtClean="0"/>
              <a:t>……</a:t>
            </a:r>
          </a:p>
          <a:p>
            <a:r>
              <a:rPr lang="zh-CN" altLang="en-US" dirty="0" smtClean="0"/>
              <a:t>当然我们想法还是很好的。可当我们哼哧哼哧把系统实现出来给业务用的时候，业务一句话就把我们给怼回来了。</a:t>
            </a:r>
            <a:endParaRPr lang="zh-CN" altLang="en-US" dirty="0"/>
          </a:p>
        </p:txBody>
      </p:sp>
    </p:spTree>
    <p:extLst>
      <p:ext uri="{BB962C8B-B14F-4D97-AF65-F5344CB8AC3E}">
        <p14:creationId xmlns:p14="http://schemas.microsoft.com/office/powerpoint/2010/main" val="307751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为什么要把这一点拿出来说呢？</a:t>
            </a:r>
            <a:endParaRPr lang="zh-CN" altLang="en-US" dirty="0"/>
          </a:p>
        </p:txBody>
      </p:sp>
    </p:spTree>
    <p:extLst>
      <p:ext uri="{BB962C8B-B14F-4D97-AF65-F5344CB8AC3E}">
        <p14:creationId xmlns:p14="http://schemas.microsoft.com/office/powerpoint/2010/main" val="29842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不错，对于一个分布式存储系统，你的确要能应对各种各样的问题。但是因为不同状况发生概率的降低，业务方对数据完整性的要求也是降低的。</a:t>
            </a:r>
            <a:endParaRPr lang="zh-CN" altLang="en-US" dirty="0"/>
          </a:p>
        </p:txBody>
      </p:sp>
    </p:spTree>
    <p:extLst>
      <p:ext uri="{BB962C8B-B14F-4D97-AF65-F5344CB8AC3E}">
        <p14:creationId xmlns:p14="http://schemas.microsoft.com/office/powerpoint/2010/main" val="209383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用一致性协议算法来保证强一致性。但是我们是在单个机房部署的。为了抵抗单个机房的问题，我们对数据做了跨机房的异步复制。具体来说，就是两个机房都可以写，这些写请求会以异步复制的方式推给另个机房。为了保证两个机房的结果一致，我们用时间戳的方式做了最终一致性。假如有一个机房挂了，那么必然会丢失一些少量的数据。而如果两个机房都挂了，我们会有定期的</a:t>
            </a:r>
            <a:r>
              <a:rPr lang="en-US" altLang="zh-CN" dirty="0" smtClean="0"/>
              <a:t>snapshot</a:t>
            </a:r>
            <a:r>
              <a:rPr lang="zh-CN" altLang="en-US" dirty="0" smtClean="0"/>
              <a:t>跨地域冷备的方式来找回数据。</a:t>
            </a:r>
            <a:endParaRPr lang="zh-CN" altLang="en-US" dirty="0"/>
          </a:p>
        </p:txBody>
      </p:sp>
    </p:spTree>
    <p:extLst>
      <p:ext uri="{BB962C8B-B14F-4D97-AF65-F5344CB8AC3E}">
        <p14:creationId xmlns:p14="http://schemas.microsoft.com/office/powerpoint/2010/main" val="56835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讲完一致性和可用性后，我想和大家分享下性能方面的问题。</a:t>
            </a:r>
            <a:endParaRPr lang="en-US" altLang="zh-CN" dirty="0" smtClean="0"/>
          </a:p>
          <a:p>
            <a:r>
              <a:rPr lang="zh-CN" altLang="en-US" dirty="0" smtClean="0"/>
              <a:t>性能方面没什么和用户扯皮的事情，重点就是“打铁还需自身硬”，要好好把实现做好。</a:t>
            </a:r>
            <a:endParaRPr lang="zh-CN" altLang="en-US" dirty="0"/>
          </a:p>
        </p:txBody>
      </p:sp>
    </p:spTree>
    <p:extLst>
      <p:ext uri="{BB962C8B-B14F-4D97-AF65-F5344CB8AC3E}">
        <p14:creationId xmlns:p14="http://schemas.microsoft.com/office/powerpoint/2010/main" val="63335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对于一个产品级的一致性协议，它的要求肯定是正确、高效、易维护、可测试。但是挡在这几个目标之前的，就是一致性协议是非常复杂的。我用一张图来说明下一致性协议的复杂性。</a:t>
            </a:r>
            <a:endParaRPr lang="en-US" altLang="zh-CN" dirty="0" smtClean="0"/>
          </a:p>
          <a:p>
            <a:endParaRPr lang="zh-CN" altLang="en-US" dirty="0"/>
          </a:p>
        </p:txBody>
      </p:sp>
    </p:spTree>
    <p:extLst>
      <p:ext uri="{BB962C8B-B14F-4D97-AF65-F5344CB8AC3E}">
        <p14:creationId xmlns:p14="http://schemas.microsoft.com/office/powerpoint/2010/main" val="3613580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具体</a:t>
            </a:r>
            <a:r>
              <a:rPr lang="zh-CN" altLang="en-US" dirty="0" smtClean="0"/>
              <a:t>在实现上，我们还是以副本的一致性状态为核心，把所有涉及到一致性状态变迁的事件和程序逻辑组织到一个队列里，在我们这里叫做</a:t>
            </a:r>
            <a:r>
              <a:rPr lang="en-US" altLang="zh-CN" dirty="0" smtClean="0"/>
              <a:t>task</a:t>
            </a:r>
            <a:r>
              <a:rPr lang="zh-CN" altLang="en-US" dirty="0" smtClean="0"/>
              <a:t>。</a:t>
            </a:r>
            <a:endParaRPr lang="en-US" altLang="zh-CN" dirty="0" smtClean="0"/>
          </a:p>
          <a:p>
            <a:r>
              <a:rPr lang="zh-CN" altLang="en-US" dirty="0" smtClean="0"/>
              <a:t>然后用一个单独的线程，去执行队列里的任务。所谓执行，就是根据任务的逻辑去改变一致性状态。</a:t>
            </a:r>
            <a:endParaRPr lang="en-US" altLang="zh-CN" dirty="0" smtClean="0"/>
          </a:p>
          <a:p>
            <a:endParaRPr lang="en-US" altLang="zh-CN" dirty="0" smtClean="0"/>
          </a:p>
          <a:p>
            <a:r>
              <a:rPr lang="zh-CN" altLang="en-US" dirty="0" smtClean="0"/>
              <a:t>当任务的逻辑涉及到</a:t>
            </a:r>
            <a:r>
              <a:rPr lang="en-US" altLang="zh-CN" dirty="0" err="1" smtClean="0"/>
              <a:t>io</a:t>
            </a:r>
            <a:r>
              <a:rPr lang="zh-CN" altLang="en-US" dirty="0" smtClean="0"/>
              <a:t>请求时，就用纯异步的方式发起</a:t>
            </a:r>
            <a:r>
              <a:rPr lang="en-US" altLang="zh-CN" dirty="0" err="1" smtClean="0"/>
              <a:t>io</a:t>
            </a:r>
            <a:r>
              <a:rPr lang="zh-CN" altLang="en-US" dirty="0" smtClean="0"/>
              <a:t>，</a:t>
            </a:r>
            <a:r>
              <a:rPr lang="en-US" altLang="zh-CN" dirty="0" err="1" smtClean="0"/>
              <a:t>io</a:t>
            </a:r>
            <a:r>
              <a:rPr lang="zh-CN" altLang="en-US" dirty="0" smtClean="0"/>
              <a:t>的结果仍旧以</a:t>
            </a:r>
            <a:r>
              <a:rPr lang="en-US" altLang="zh-CN" dirty="0" smtClean="0"/>
              <a:t>task</a:t>
            </a:r>
            <a:r>
              <a:rPr lang="zh-CN" altLang="en-US" dirty="0" smtClean="0"/>
              <a:t>的形式排入到队列中。</a:t>
            </a:r>
            <a:endParaRPr lang="en-US" altLang="zh-CN" dirty="0" smtClean="0"/>
          </a:p>
          <a:p>
            <a:endParaRPr lang="en-US" altLang="zh-CN" dirty="0" smtClean="0"/>
          </a:p>
          <a:p>
            <a:r>
              <a:rPr lang="zh-CN" altLang="en-US" dirty="0" smtClean="0"/>
              <a:t>这样的实现方式，相当于把所有的状态变迁全部都做了串行化，保证了一致性状态的无锁访问。纯异步的</a:t>
            </a:r>
            <a:r>
              <a:rPr lang="en-US" altLang="zh-CN" dirty="0" err="1" smtClean="0"/>
              <a:t>io</a:t>
            </a:r>
            <a:r>
              <a:rPr lang="zh-CN" altLang="en-US" dirty="0" smtClean="0"/>
              <a:t>方式保证了</a:t>
            </a:r>
            <a:r>
              <a:rPr lang="en-US" altLang="zh-CN" dirty="0" err="1" smtClean="0"/>
              <a:t>cpu</a:t>
            </a:r>
            <a:r>
              <a:rPr lang="zh-CN" altLang="en-US" dirty="0" smtClean="0"/>
              <a:t>资源不被浪费。</a:t>
            </a:r>
            <a:endParaRPr lang="en-US" altLang="zh-CN" dirty="0" smtClean="0"/>
          </a:p>
          <a:p>
            <a:endParaRPr lang="en-US" altLang="zh-CN" dirty="0" smtClean="0"/>
          </a:p>
          <a:p>
            <a:r>
              <a:rPr lang="zh-CN" altLang="en-US" dirty="0" smtClean="0"/>
              <a:t>此外，异步串行的另一个好处是</a:t>
            </a:r>
            <a:endParaRPr lang="en-US" altLang="zh-CN" dirty="0" smtClean="0"/>
          </a:p>
        </p:txBody>
      </p:sp>
    </p:spTree>
    <p:extLst>
      <p:ext uri="{BB962C8B-B14F-4D97-AF65-F5344CB8AC3E}">
        <p14:creationId xmlns:p14="http://schemas.microsoft.com/office/powerpoint/2010/main" val="387367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前面，我从架构出发，分享了一下我们在实现上遇到的一些问题和思考。但回过头来看，真正在实现这个系统上长期困扰我们的其实还是把系统实现稳定的问题。</a:t>
            </a:r>
            <a:endParaRPr lang="zh-CN" altLang="en-US" dirty="0"/>
          </a:p>
        </p:txBody>
      </p:sp>
    </p:spTree>
    <p:extLst>
      <p:ext uri="{BB962C8B-B14F-4D97-AF65-F5344CB8AC3E}">
        <p14:creationId xmlns:p14="http://schemas.microsoft.com/office/powerpoint/2010/main" val="3528628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因为对于一个分布式系统而言，想做稳定实在是一件不容易的事。难点主要也体现在三个方面。</a:t>
            </a:r>
            <a:endParaRPr lang="en-US" altLang="zh-CN" dirty="0" smtClean="0"/>
          </a:p>
          <a:p>
            <a:r>
              <a:rPr lang="zh-CN" altLang="en-US" dirty="0" smtClean="0"/>
              <a:t>首先，我们很难有一个有效的手段对系统做测试。现在的一般经验是把系统当黑盒，加一定压力，然后用一些错误注入或者捣乱的方式让系统的一些组件出问题，并观察整个系统会不会出问题。</a:t>
            </a:r>
            <a:endParaRPr lang="en-US" altLang="zh-CN" dirty="0" smtClean="0"/>
          </a:p>
          <a:p>
            <a:r>
              <a:rPr lang="zh-CN" altLang="en-US" dirty="0" smtClean="0"/>
              <a:t>其次，哪怕通过压测，通过你线上的运行，触发了你系统的一个什么</a:t>
            </a:r>
            <a:r>
              <a:rPr lang="en-US" altLang="zh-CN" dirty="0" smtClean="0"/>
              <a:t>bug</a:t>
            </a:r>
            <a:r>
              <a:rPr lang="zh-CN" altLang="en-US" dirty="0" smtClean="0"/>
              <a:t>，你也不太容易能把这个</a:t>
            </a:r>
            <a:r>
              <a:rPr lang="en-US" altLang="zh-CN" dirty="0" smtClean="0"/>
              <a:t>bug</a:t>
            </a:r>
            <a:r>
              <a:rPr lang="zh-CN" altLang="en-US" dirty="0" smtClean="0"/>
              <a:t>给定位出来，基本就只能通过看</a:t>
            </a:r>
            <a:r>
              <a:rPr lang="en-US" altLang="zh-CN" dirty="0" smtClean="0"/>
              <a:t>log+</a:t>
            </a:r>
            <a:r>
              <a:rPr lang="zh-CN" altLang="en-US" dirty="0" smtClean="0"/>
              <a:t>读代码这种方式来做。之所以这样，是因为这个</a:t>
            </a:r>
            <a:r>
              <a:rPr lang="en-US" altLang="zh-CN" dirty="0" smtClean="0"/>
              <a:t>bug</a:t>
            </a:r>
            <a:r>
              <a:rPr lang="zh-CN" altLang="en-US" dirty="0" smtClean="0"/>
              <a:t>难以复现，更难以去调试。</a:t>
            </a:r>
            <a:endParaRPr lang="en-US" altLang="zh-CN" dirty="0" smtClean="0"/>
          </a:p>
          <a:p>
            <a:r>
              <a:rPr lang="zh-CN" altLang="en-US" dirty="0" smtClean="0"/>
              <a:t>再次，假设我们已经找到问题根源并且有了一个修复方法。我们也很难说服别人这种修复方式是正确的。我们都知道，修复</a:t>
            </a:r>
            <a:r>
              <a:rPr lang="en-US" altLang="zh-CN" dirty="0" smtClean="0"/>
              <a:t>bug</a:t>
            </a:r>
            <a:r>
              <a:rPr lang="zh-CN" altLang="en-US" dirty="0" smtClean="0"/>
              <a:t>最有说服力的方式就是：稳定复现的问题，修之前和修之后的对比。如果复现都不容易做到，谈何对比。再一个呢，不好复现你就很难把它做成一个</a:t>
            </a:r>
            <a:r>
              <a:rPr lang="en-US" altLang="zh-CN" dirty="0" smtClean="0"/>
              <a:t>test case</a:t>
            </a:r>
            <a:r>
              <a:rPr lang="zh-CN" altLang="en-US" dirty="0" smtClean="0"/>
              <a:t>放到回归测试中去。</a:t>
            </a:r>
            <a:endParaRPr lang="zh-CN" altLang="en-US" dirty="0"/>
          </a:p>
        </p:txBody>
      </p:sp>
    </p:spTree>
    <p:extLst>
      <p:ext uri="{BB962C8B-B14F-4D97-AF65-F5344CB8AC3E}">
        <p14:creationId xmlns:p14="http://schemas.microsoft.com/office/powerpoint/2010/main" val="1520684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我们通过对这两个问题的总结，觉得其实根源是出在了程序的不确定性上。所谓的不确定性，是说你的程序逻辑按照一种概率的方式在执行。</a:t>
            </a:r>
            <a:endParaRPr lang="en-US" altLang="zh-CN" dirty="0" smtClean="0"/>
          </a:p>
          <a:p>
            <a:r>
              <a:rPr lang="zh-CN" altLang="en-US" dirty="0" smtClean="0"/>
              <a:t>两个方面产生；</a:t>
            </a:r>
            <a:r>
              <a:rPr lang="zh-CN" altLang="en-US" baseline="0" dirty="0" smtClean="0"/>
              <a:t> 单节点：调度、定时、随机；多节点的角度看：程序并行 </a:t>
            </a:r>
            <a:r>
              <a:rPr lang="en-US" altLang="zh-CN" baseline="0" dirty="0" smtClean="0"/>
              <a:t>-&gt; </a:t>
            </a:r>
            <a:r>
              <a:rPr lang="zh-CN" altLang="en-US" baseline="0" dirty="0" smtClean="0"/>
              <a:t>系统不确定</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3316219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如果一句话来概括不确定性和程序稳定性的关系</a:t>
            </a:r>
            <a:endParaRPr lang="zh-CN" altLang="en-US" dirty="0"/>
          </a:p>
        </p:txBody>
      </p:sp>
    </p:spTree>
    <p:extLst>
      <p:ext uri="{BB962C8B-B14F-4D97-AF65-F5344CB8AC3E}">
        <p14:creationId xmlns:p14="http://schemas.microsoft.com/office/powerpoint/2010/main" val="3190583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那么怎么来模拟呢？从大方向来看，我们想要的效果肯定是这样的：提供</a:t>
            </a:r>
            <a:r>
              <a:rPr lang="zh-CN" altLang="en-US" baseline="0" dirty="0" smtClean="0"/>
              <a:t>编程模型，业务逻辑和带来不确定性的因素是相互隔离成两层的，把模拟的任务集中的下面的这层</a:t>
            </a:r>
            <a:r>
              <a:rPr lang="en-US" altLang="zh-CN" baseline="0" dirty="0" smtClean="0"/>
              <a:t>runtime</a:t>
            </a:r>
            <a:r>
              <a:rPr lang="zh-CN" altLang="en-US" baseline="0" dirty="0" smtClean="0"/>
              <a:t>上。这样我们的上层代码可以做到不改代码，既跑模拟测试，又可以上线运行，从而真正做到测试的目的。而对于模拟的测试环境，我们需要提供在一个进程里让多个网络节点一起运行的能力，从而能够模拟分布式的场景。此外，分层的做法也让</a:t>
            </a:r>
            <a:r>
              <a:rPr lang="en-US" altLang="zh-CN" baseline="0" dirty="0" smtClean="0"/>
              <a:t>runtime</a:t>
            </a:r>
            <a:r>
              <a:rPr lang="zh-CN" altLang="en-US" baseline="0" dirty="0" smtClean="0"/>
              <a:t>成为了一个分布式测试运行的框架，可以拿来给多种分布式的业务使用。</a:t>
            </a:r>
            <a:endParaRPr lang="zh-CN" altLang="en-US" dirty="0"/>
          </a:p>
        </p:txBody>
      </p:sp>
    </p:spTree>
    <p:extLst>
      <p:ext uri="{BB962C8B-B14F-4D97-AF65-F5344CB8AC3E}">
        <p14:creationId xmlns:p14="http://schemas.microsoft.com/office/powerpoint/2010/main" val="2800411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有了业务逻辑和</a:t>
            </a:r>
            <a:r>
              <a:rPr lang="en-US" altLang="zh-CN" dirty="0" smtClean="0"/>
              <a:t>runtime</a:t>
            </a:r>
            <a:r>
              <a:rPr lang="zh-CN" altLang="en-US" dirty="0" smtClean="0"/>
              <a:t>分层的模型后，就是模拟环境该怎么实现的问题。首先我们来看下怎么控制程序的执行顺序。对于单个节点而言，前面已经说过了，程序是按照任务在队列中的顺序无锁串行化执行的，所以只要入队顺序固定，程序的执行顺序就固定了</a:t>
            </a:r>
            <a:r>
              <a:rPr lang="zh-CN" altLang="en-US" baseline="0" dirty="0" smtClean="0"/>
              <a:t>。对于异步</a:t>
            </a:r>
            <a:r>
              <a:rPr lang="en-US" altLang="zh-CN" baseline="0" dirty="0" smtClean="0"/>
              <a:t>IO</a:t>
            </a:r>
            <a:r>
              <a:rPr lang="zh-CN" altLang="en-US" baseline="0" dirty="0" smtClean="0"/>
              <a:t>事件，入队的时间点取决于</a:t>
            </a:r>
            <a:r>
              <a:rPr lang="en-US" altLang="zh-CN" baseline="0" dirty="0" smtClean="0"/>
              <a:t>IO</a:t>
            </a:r>
            <a:r>
              <a:rPr lang="zh-CN" altLang="en-US" baseline="0" dirty="0" smtClean="0"/>
              <a:t>的</a:t>
            </a:r>
            <a:r>
              <a:rPr lang="en-US" altLang="zh-CN" baseline="0" dirty="0" smtClean="0"/>
              <a:t>delay</a:t>
            </a:r>
            <a:r>
              <a:rPr lang="zh-CN" altLang="en-US" baseline="0" dirty="0" smtClean="0"/>
              <a:t>，这里我们的做法是给每个</a:t>
            </a:r>
            <a:r>
              <a:rPr lang="en-US" altLang="zh-CN" baseline="0" dirty="0" smtClean="0"/>
              <a:t>IO</a:t>
            </a:r>
            <a:r>
              <a:rPr lang="zh-CN" altLang="en-US" baseline="0" dirty="0" smtClean="0"/>
              <a:t>任务加了一个伪随机的</a:t>
            </a:r>
            <a:r>
              <a:rPr lang="en-US" altLang="zh-CN" baseline="0" dirty="0" smtClean="0"/>
              <a:t>delay</a:t>
            </a:r>
            <a:r>
              <a:rPr lang="zh-CN" altLang="en-US" baseline="0" dirty="0" smtClean="0"/>
              <a:t>值。而对于多个节点而言，想要控制并行程序的执行顺序，也是得让任务串行化的执行。也就是说同一时刻只能有一个节点的一个任务在执行，从全局的角度看，不同节点是以</a:t>
            </a:r>
            <a:r>
              <a:rPr lang="en-US" altLang="zh-CN" baseline="0" dirty="0" smtClean="0"/>
              <a:t>concurrent</a:t>
            </a:r>
            <a:r>
              <a:rPr lang="zh-CN" altLang="en-US" baseline="0" dirty="0" smtClean="0"/>
              <a:t>的一种模式在执行。我们的做法仍旧是用伪随机的方式每次任选一个队列，从队首取出任务进行执行。</a:t>
            </a:r>
            <a:endParaRPr lang="en-US" altLang="zh-CN" baseline="0" dirty="0" smtClean="0"/>
          </a:p>
          <a:p>
            <a:r>
              <a:rPr lang="zh-CN" altLang="en-US" baseline="0" dirty="0" smtClean="0"/>
              <a:t>这种做法就有点像在一个单核的操作系统：业务逻辑的不同</a:t>
            </a:r>
            <a:r>
              <a:rPr lang="en-US" altLang="zh-CN" baseline="0" dirty="0" smtClean="0"/>
              <a:t>Node</a:t>
            </a:r>
            <a:r>
              <a:rPr lang="zh-CN" altLang="en-US" baseline="0" dirty="0" smtClean="0"/>
              <a:t>就像不同的进程，它们在执行的过程中通过</a:t>
            </a:r>
            <a:r>
              <a:rPr lang="en-US" altLang="zh-CN" baseline="0" dirty="0" smtClean="0"/>
              <a:t>runtime</a:t>
            </a:r>
            <a:r>
              <a:rPr lang="zh-CN" altLang="en-US" baseline="0" dirty="0" smtClean="0"/>
              <a:t>的</a:t>
            </a:r>
            <a:r>
              <a:rPr lang="en-US" altLang="zh-CN" baseline="0" dirty="0" err="1" smtClean="0"/>
              <a:t>api</a:t>
            </a:r>
            <a:r>
              <a:rPr lang="zh-CN" altLang="en-US" baseline="0" dirty="0" smtClean="0"/>
              <a:t>陷入到模拟器内核中，内核在多个节点之间做调度。</a:t>
            </a:r>
            <a:endParaRPr lang="en-US" altLang="zh-CN" baseline="0" dirty="0" smtClean="0"/>
          </a:p>
          <a:p>
            <a:r>
              <a:rPr lang="zh-CN" altLang="en-US" baseline="0" dirty="0" smtClean="0"/>
              <a:t>这里需要注意的是伪随机：所谓的伪随机就是每次模拟器运行我们都要指定一个初始化种子，而且我们会把种子记录下来。不固定的执行逻辑能保证我们可以近似模拟出真实环境来，但可控的初始化种子保证每次的执行能够复现出来。</a:t>
            </a:r>
            <a:endParaRPr lang="zh-CN" altLang="en-US" dirty="0"/>
          </a:p>
        </p:txBody>
      </p:sp>
    </p:spTree>
    <p:extLst>
      <p:ext uri="{BB962C8B-B14F-4D97-AF65-F5344CB8AC3E}">
        <p14:creationId xmlns:p14="http://schemas.microsoft.com/office/powerpoint/2010/main" val="3304224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在可以注入错误之后，我们就可以让代码在模拟环境下跑起来了。在运行过程中，我们通过业务逻辑的</a:t>
            </a:r>
            <a:r>
              <a:rPr lang="en-US" altLang="zh-CN" dirty="0" smtClean="0"/>
              <a:t>Assert</a:t>
            </a:r>
            <a:r>
              <a:rPr lang="zh-CN" altLang="en-US" dirty="0" smtClean="0"/>
              <a:t>和一些全局逻辑的检测模块来判断我们的程序是不是在正常运行。一旦因为错误状态导致了程序</a:t>
            </a:r>
            <a:r>
              <a:rPr lang="en-US" altLang="zh-CN" dirty="0" smtClean="0"/>
              <a:t>crash</a:t>
            </a:r>
            <a:r>
              <a:rPr lang="zh-CN" altLang="en-US" dirty="0" smtClean="0"/>
              <a:t>，我们就可以用相同的种子来复现和调试我们的问题。</a:t>
            </a:r>
            <a:r>
              <a:rPr lang="en-US" altLang="zh-CN" dirty="0" smtClean="0"/>
              <a:t>Bug</a:t>
            </a:r>
            <a:r>
              <a:rPr lang="zh-CN" altLang="en-US" dirty="0" smtClean="0"/>
              <a:t>修复后，我们也仍旧用相同的方式看看问题是不是还会复现，从而达到回归的目的。</a:t>
            </a:r>
            <a:endParaRPr lang="zh-CN" altLang="en-US" dirty="0"/>
          </a:p>
        </p:txBody>
      </p:sp>
    </p:spTree>
    <p:extLst>
      <p:ext uri="{BB962C8B-B14F-4D97-AF65-F5344CB8AC3E}">
        <p14:creationId xmlns:p14="http://schemas.microsoft.com/office/powerpoint/2010/main" val="139892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dirty="0" smtClean="0"/>
              <a:t>总体来说</a:t>
            </a:r>
            <a:r>
              <a:rPr lang="en-US" altLang="zh-CN" dirty="0" err="1" smtClean="0"/>
              <a:t>Hbase</a:t>
            </a:r>
            <a:r>
              <a:rPr lang="zh-CN" altLang="en-US" dirty="0" smtClean="0"/>
              <a:t>还是能非常好用的，而且经过十年左右的发展，</a:t>
            </a:r>
            <a:r>
              <a:rPr lang="en-US" altLang="zh-CN" dirty="0" err="1" smtClean="0"/>
              <a:t>HBase</a:t>
            </a:r>
            <a:r>
              <a:rPr lang="zh-CN" altLang="en-US" dirty="0" smtClean="0"/>
              <a:t>的稳定性也非常不错。但还是有一些时候，因为它架构层面的一些问题，我们在使用</a:t>
            </a:r>
            <a:r>
              <a:rPr lang="en-US" altLang="zh-CN" dirty="0" err="1" smtClean="0"/>
              <a:t>Hbase</a:t>
            </a:r>
            <a:r>
              <a:rPr lang="zh-CN" altLang="en-US" dirty="0" smtClean="0"/>
              <a:t>上还是存在一些问题的。</a:t>
            </a:r>
            <a:endParaRPr lang="en-US" altLang="zh-CN" dirty="0" smtClean="0"/>
          </a:p>
          <a:p>
            <a:pPr marL="457200" indent="-457200">
              <a:buAutoNum type="arabicPeriod"/>
            </a:pPr>
            <a:r>
              <a:rPr lang="en-US" altLang="zh-CN" dirty="0" smtClean="0"/>
              <a:t>Master-&gt;region</a:t>
            </a:r>
            <a:r>
              <a:rPr lang="en-US" altLang="zh-CN" baseline="0" dirty="0" smtClean="0"/>
              <a:t> server -&gt;</a:t>
            </a:r>
            <a:r>
              <a:rPr lang="zh-CN" altLang="en-US" baseline="0" dirty="0" smtClean="0"/>
              <a:t> </a:t>
            </a:r>
            <a:r>
              <a:rPr lang="en-US" altLang="zh-CN" baseline="0" dirty="0" smtClean="0"/>
              <a:t>HDFS -&gt; </a:t>
            </a:r>
            <a:r>
              <a:rPr lang="en-US" altLang="zh-CN" baseline="0" dirty="0" err="1" smtClean="0"/>
              <a:t>zk</a:t>
            </a:r>
            <a:endParaRPr lang="en-US" altLang="zh-CN" baseline="0" dirty="0" smtClean="0"/>
          </a:p>
          <a:p>
            <a:pPr marL="457200" indent="-457200">
              <a:buAutoNum type="arabicPeriod"/>
            </a:pPr>
            <a:r>
              <a:rPr lang="en-US" altLang="zh-CN" baseline="0" dirty="0" err="1" smtClean="0"/>
              <a:t>Zk</a:t>
            </a:r>
            <a:r>
              <a:rPr lang="zh-CN" altLang="en-US" baseline="0" dirty="0" smtClean="0"/>
              <a:t>是小米的一个基础服务，除了</a:t>
            </a:r>
            <a:r>
              <a:rPr lang="en-US" altLang="zh-CN" baseline="0" dirty="0" err="1" smtClean="0"/>
              <a:t>Hbase</a:t>
            </a:r>
            <a:r>
              <a:rPr lang="zh-CN" altLang="en-US" baseline="0" dirty="0" smtClean="0"/>
              <a:t>依赖它之外，很多公司其他业务的诸如服务发现、节点注册之类的事都依赖</a:t>
            </a:r>
            <a:r>
              <a:rPr lang="en-US" altLang="zh-CN" baseline="0" dirty="0" err="1" smtClean="0"/>
              <a:t>zk</a:t>
            </a:r>
            <a:r>
              <a:rPr lang="zh-CN" altLang="en-US" baseline="0" dirty="0" smtClean="0"/>
              <a:t>。</a:t>
            </a:r>
            <a:r>
              <a:rPr lang="en-US" altLang="zh-CN" baseline="0" dirty="0" err="1" smtClean="0"/>
              <a:t>zk</a:t>
            </a:r>
            <a:r>
              <a:rPr lang="zh-CN" altLang="en-US" baseline="0" dirty="0" smtClean="0"/>
              <a:t>在功能上的定位，决定了它是一个低负载的服务，所以在小米很多的服务是共用一套</a:t>
            </a:r>
            <a:r>
              <a:rPr lang="en-US" altLang="zh-CN" baseline="0" dirty="0" err="1" smtClean="0"/>
              <a:t>zk</a:t>
            </a:r>
            <a:r>
              <a:rPr lang="zh-CN" altLang="en-US" baseline="0" dirty="0" smtClean="0"/>
              <a:t>的。问题呢就出现在这里，很多业务在使用服务上是不考虑它的设计目的的，所以经常会把很大的请求压到</a:t>
            </a:r>
            <a:r>
              <a:rPr lang="en-US" altLang="zh-CN" baseline="0" dirty="0" err="1" smtClean="0"/>
              <a:t>zk</a:t>
            </a:r>
            <a:r>
              <a:rPr lang="zh-CN" altLang="en-US" baseline="0" dirty="0" smtClean="0"/>
              <a:t>上，进而导致</a:t>
            </a:r>
            <a:r>
              <a:rPr lang="en-US" altLang="zh-CN" baseline="0" dirty="0" err="1" smtClean="0"/>
              <a:t>zk</a:t>
            </a:r>
            <a:r>
              <a:rPr lang="zh-CN" altLang="en-US" baseline="0" dirty="0" smtClean="0"/>
              <a:t>挂掉。</a:t>
            </a:r>
            <a:endParaRPr lang="en-US" altLang="zh-CN" baseline="0" dirty="0" smtClean="0"/>
          </a:p>
          <a:p>
            <a:pPr marL="457200" indent="-457200">
              <a:buAutoNum type="arabicPeriod"/>
            </a:pPr>
            <a:r>
              <a:rPr lang="zh-CN" altLang="en-US" baseline="0" dirty="0" smtClean="0"/>
              <a:t>而</a:t>
            </a:r>
            <a:r>
              <a:rPr lang="en-US" altLang="zh-CN" baseline="0" dirty="0" err="1" smtClean="0"/>
              <a:t>zk</a:t>
            </a:r>
            <a:r>
              <a:rPr lang="zh-CN" altLang="en-US" baseline="0" dirty="0" smtClean="0"/>
              <a:t>一挂呢，</a:t>
            </a:r>
            <a:r>
              <a:rPr lang="en-US" altLang="zh-CN" baseline="0" dirty="0" err="1" smtClean="0"/>
              <a:t>hbase</a:t>
            </a:r>
            <a:r>
              <a:rPr lang="zh-CN" altLang="en-US" baseline="0" dirty="0" smtClean="0"/>
              <a:t>就要跟着遭殃，具体表现就是</a:t>
            </a:r>
            <a:r>
              <a:rPr lang="en-US" altLang="zh-CN" baseline="0" dirty="0" smtClean="0"/>
              <a:t>region server</a:t>
            </a:r>
            <a:r>
              <a:rPr lang="zh-CN" altLang="en-US" baseline="0" dirty="0" smtClean="0"/>
              <a:t>也开始接二连三的挂。</a:t>
            </a:r>
            <a:r>
              <a:rPr lang="en-US" altLang="zh-CN" baseline="0" dirty="0" err="1" smtClean="0"/>
              <a:t>Hbase</a:t>
            </a:r>
            <a:r>
              <a:rPr lang="zh-CN" altLang="en-US" baseline="0" dirty="0" smtClean="0"/>
              <a:t>一挂，很多依赖</a:t>
            </a:r>
            <a:r>
              <a:rPr lang="en-US" altLang="zh-CN" baseline="0" dirty="0" err="1" smtClean="0"/>
              <a:t>Hbase</a:t>
            </a:r>
            <a:r>
              <a:rPr lang="zh-CN" altLang="en-US" baseline="0" dirty="0" smtClean="0"/>
              <a:t>的服务也就基本没法用了。</a:t>
            </a:r>
            <a:endParaRPr lang="en-US" altLang="zh-CN" baseline="0" dirty="0" smtClean="0"/>
          </a:p>
        </p:txBody>
      </p:sp>
    </p:spTree>
    <p:extLst>
      <p:ext uri="{BB962C8B-B14F-4D97-AF65-F5344CB8AC3E}">
        <p14:creationId xmlns:p14="http://schemas.microsoft.com/office/powerpoint/2010/main" val="96235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这套模拟器的使用，我想和大家说下我们一致性协议的单元测试。在单元测试上，我们先定义了一个非常简单的脚本，在脚本里通过定义一些动作，以及预期的状态。然后我们就用模拟的方式来运行程序，逻辑检测模块的功能就是读取脚本，执行动作并检测状态。利用这种方式，我们就可以判断一致性协议是不是按照预设的逻辑来执行的。</a:t>
            </a:r>
            <a:endParaRPr lang="zh-CN" altLang="en-US" dirty="0"/>
          </a:p>
        </p:txBody>
      </p:sp>
    </p:spTree>
    <p:extLst>
      <p:ext uri="{BB962C8B-B14F-4D97-AF65-F5344CB8AC3E}">
        <p14:creationId xmlns:p14="http://schemas.microsoft.com/office/powerpoint/2010/main" val="1623283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025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dirty="0" smtClean="0"/>
              <a:t>通过对这种事故复盘吧，我们感觉有几点还是很值得注意的。</a:t>
            </a:r>
            <a:endParaRPr lang="en-US" altLang="zh-CN" dirty="0" smtClean="0"/>
          </a:p>
          <a:p>
            <a:pPr marL="457200" indent="-457200">
              <a:buAutoNum type="arabicPeriod"/>
            </a:pPr>
            <a:r>
              <a:rPr lang="zh-CN" altLang="en-US" dirty="0" smtClean="0"/>
              <a:t>首先，</a:t>
            </a:r>
            <a:r>
              <a:rPr lang="en-US" altLang="zh-CN" dirty="0" err="1" smtClean="0"/>
              <a:t>zk</a:t>
            </a:r>
            <a:r>
              <a:rPr lang="zh-CN" altLang="en-US" dirty="0" smtClean="0"/>
              <a:t>作为一个基础服务，队不同的业务没做隔离和限制，这是</a:t>
            </a:r>
            <a:r>
              <a:rPr lang="en-US" altLang="zh-CN" dirty="0" err="1" smtClean="0"/>
              <a:t>zk</a:t>
            </a:r>
            <a:r>
              <a:rPr lang="zh-CN" altLang="en-US" dirty="0" smtClean="0"/>
              <a:t>本身的锅，没什么好说的。</a:t>
            </a:r>
            <a:endParaRPr lang="en-US" altLang="zh-CN" dirty="0" smtClean="0"/>
          </a:p>
          <a:p>
            <a:pPr marL="457200" indent="-457200">
              <a:buAutoNum type="arabicPeriod"/>
            </a:pPr>
            <a:r>
              <a:rPr lang="zh-CN" altLang="en-US" dirty="0" smtClean="0"/>
              <a:t>但对于</a:t>
            </a:r>
            <a:r>
              <a:rPr lang="en-US" altLang="zh-CN" dirty="0" err="1" smtClean="0"/>
              <a:t>hbase</a:t>
            </a:r>
            <a:r>
              <a:rPr lang="zh-CN" altLang="en-US" dirty="0" smtClean="0"/>
              <a:t>而言，它把自己</a:t>
            </a:r>
            <a:r>
              <a:rPr lang="en-US" altLang="zh-CN" dirty="0" smtClean="0"/>
              <a:t>region</a:t>
            </a:r>
            <a:r>
              <a:rPr lang="en-US" altLang="zh-CN" baseline="0" dirty="0" smtClean="0"/>
              <a:t> server</a:t>
            </a:r>
            <a:r>
              <a:rPr lang="zh-CN" altLang="en-US" baseline="0" dirty="0" smtClean="0"/>
              <a:t>服务的稳定性依赖在一个不那么可靠的服务上，这就是</a:t>
            </a:r>
            <a:r>
              <a:rPr lang="en-US" altLang="zh-CN" baseline="0" dirty="0" err="1" smtClean="0"/>
              <a:t>Hbase</a:t>
            </a:r>
            <a:r>
              <a:rPr lang="zh-CN" altLang="en-US" baseline="0" dirty="0" smtClean="0"/>
              <a:t>自己的问题了。因为</a:t>
            </a:r>
            <a:r>
              <a:rPr lang="en-US" altLang="zh-CN" baseline="0" dirty="0" err="1" smtClean="0"/>
              <a:t>Hbase</a:t>
            </a:r>
            <a:r>
              <a:rPr lang="zh-CN" altLang="en-US" baseline="0" dirty="0" smtClean="0"/>
              <a:t>和</a:t>
            </a:r>
            <a:r>
              <a:rPr lang="en-US" altLang="zh-CN" baseline="0" dirty="0" err="1" smtClean="0"/>
              <a:t>zk</a:t>
            </a:r>
            <a:r>
              <a:rPr lang="zh-CN" altLang="en-US" baseline="0" dirty="0" smtClean="0"/>
              <a:t>没得比，</a:t>
            </a:r>
            <a:r>
              <a:rPr lang="en-US" altLang="zh-CN" baseline="0" dirty="0" err="1" smtClean="0"/>
              <a:t>zk</a:t>
            </a:r>
            <a:r>
              <a:rPr lang="zh-CN" altLang="en-US" baseline="0" dirty="0" smtClean="0"/>
              <a:t>的进程从挂了到重启，代价是很小的。而对于</a:t>
            </a:r>
            <a:r>
              <a:rPr lang="en-US" altLang="zh-CN" baseline="0" dirty="0" err="1" smtClean="0"/>
              <a:t>hbase</a:t>
            </a:r>
            <a:r>
              <a:rPr lang="zh-CN" altLang="en-US" baseline="0" dirty="0" smtClean="0"/>
              <a:t>而言，它</a:t>
            </a:r>
            <a:r>
              <a:rPr lang="en-US" altLang="zh-CN" baseline="0" dirty="0" smtClean="0"/>
              <a:t>region server</a:t>
            </a:r>
            <a:r>
              <a:rPr lang="zh-CN" altLang="en-US" baseline="0" dirty="0" smtClean="0"/>
              <a:t>的数据是存在</a:t>
            </a:r>
            <a:r>
              <a:rPr lang="en-US" altLang="zh-CN" baseline="0" dirty="0" smtClean="0"/>
              <a:t>HDFS</a:t>
            </a:r>
            <a:r>
              <a:rPr lang="zh-CN" altLang="en-US" baseline="0" dirty="0" smtClean="0"/>
              <a:t>上的，而且多个</a:t>
            </a:r>
            <a:r>
              <a:rPr lang="en-US" altLang="zh-CN" baseline="0" dirty="0" smtClean="0"/>
              <a:t>region</a:t>
            </a:r>
            <a:r>
              <a:rPr lang="zh-CN" altLang="en-US" baseline="0" dirty="0" smtClean="0"/>
              <a:t>还合写一个</a:t>
            </a:r>
            <a:r>
              <a:rPr lang="en-US" altLang="zh-CN" baseline="0" dirty="0" smtClean="0"/>
              <a:t>write ahead log</a:t>
            </a:r>
            <a:r>
              <a:rPr lang="zh-CN" altLang="en-US" baseline="0" dirty="0" smtClean="0"/>
              <a:t>。这种存储方式，使得</a:t>
            </a:r>
            <a:r>
              <a:rPr lang="en-US" altLang="zh-CN" baseline="0" dirty="0" err="1" smtClean="0"/>
              <a:t>hbase</a:t>
            </a:r>
            <a:r>
              <a:rPr lang="zh-CN" altLang="en-US" baseline="0" dirty="0" smtClean="0"/>
              <a:t>重启进程并重建</a:t>
            </a:r>
            <a:r>
              <a:rPr lang="en-US" altLang="zh-CN" baseline="0" dirty="0" smtClean="0"/>
              <a:t>region</a:t>
            </a:r>
            <a:r>
              <a:rPr lang="zh-CN" altLang="en-US" baseline="0" dirty="0" smtClean="0"/>
              <a:t>的耗时代价不小。</a:t>
            </a:r>
            <a:endParaRPr lang="en-US" altLang="zh-CN" baseline="0" dirty="0" smtClean="0"/>
          </a:p>
          <a:p>
            <a:pPr marL="457200" indent="-457200">
              <a:buAutoNum type="arabicPeriod"/>
            </a:pPr>
            <a:r>
              <a:rPr lang="zh-CN" altLang="en-US" baseline="0" dirty="0" smtClean="0"/>
              <a:t>而这个不小的代价意味着什么呢？首先，它意味着你想把一个已经挂了的</a:t>
            </a:r>
            <a:r>
              <a:rPr lang="en-US" altLang="zh-CN" baseline="0" dirty="0" err="1" smtClean="0"/>
              <a:t>habse</a:t>
            </a:r>
            <a:r>
              <a:rPr lang="zh-CN" altLang="en-US" baseline="0" dirty="0" smtClean="0"/>
              <a:t>集群重新拉起来，是需要一定时间的。其次，哪怕是一个</a:t>
            </a:r>
            <a:r>
              <a:rPr lang="en-US" altLang="zh-CN" baseline="0" dirty="0" smtClean="0"/>
              <a:t>region server</a:t>
            </a:r>
            <a:r>
              <a:rPr lang="zh-CN" altLang="en-US" baseline="0" dirty="0" smtClean="0"/>
              <a:t>挂了，它上面的数据想要重新能够读写，也需要花费一段时间。总的来说，就是</a:t>
            </a:r>
            <a:r>
              <a:rPr lang="en-US" altLang="zh-CN" baseline="0" dirty="0" err="1" smtClean="0"/>
              <a:t>Hbase</a:t>
            </a:r>
            <a:r>
              <a:rPr lang="zh-CN" altLang="en-US" baseline="0" dirty="0" smtClean="0"/>
              <a:t>的可用性不够好。</a:t>
            </a:r>
            <a:endParaRPr lang="en-US" altLang="zh-CN" baseline="0" dirty="0" smtClean="0"/>
          </a:p>
          <a:p>
            <a:pPr marL="457200" indent="-457200">
              <a:buAutoNum type="arabicPeriod"/>
            </a:pPr>
            <a:r>
              <a:rPr lang="zh-CN" altLang="en-US" baseline="0" dirty="0" smtClean="0"/>
              <a:t>你可能会问，是不是把</a:t>
            </a:r>
            <a:r>
              <a:rPr lang="en-US" altLang="zh-CN" baseline="0" dirty="0" err="1" smtClean="0"/>
              <a:t>zk</a:t>
            </a:r>
            <a:r>
              <a:rPr lang="zh-CN" altLang="en-US" baseline="0" dirty="0" smtClean="0"/>
              <a:t>的稳定性做好了，</a:t>
            </a:r>
            <a:r>
              <a:rPr lang="en-US" altLang="zh-CN" baseline="0" dirty="0" err="1" smtClean="0"/>
              <a:t>hbase</a:t>
            </a:r>
            <a:r>
              <a:rPr lang="zh-CN" altLang="en-US" baseline="0" dirty="0" smtClean="0"/>
              <a:t>可用性的问题就没了？可事实是基本不太可能。因为</a:t>
            </a:r>
            <a:r>
              <a:rPr lang="en-US" altLang="zh-CN" baseline="0" dirty="0" err="1" smtClean="0"/>
              <a:t>Hbase</a:t>
            </a:r>
            <a:r>
              <a:rPr lang="zh-CN" altLang="en-US" baseline="0" dirty="0" smtClean="0"/>
              <a:t>是用</a:t>
            </a:r>
            <a:r>
              <a:rPr lang="en-US" altLang="zh-CN" baseline="0" dirty="0" smtClean="0"/>
              <a:t>java</a:t>
            </a:r>
            <a:r>
              <a:rPr lang="zh-CN" altLang="en-US" baseline="0" dirty="0" smtClean="0"/>
              <a:t>实现的，</a:t>
            </a:r>
            <a:r>
              <a:rPr lang="en-US" altLang="zh-CN" baseline="0" dirty="0" smtClean="0"/>
              <a:t>java</a:t>
            </a:r>
            <a:r>
              <a:rPr lang="zh-CN" altLang="en-US" baseline="0" dirty="0" smtClean="0"/>
              <a:t>的</a:t>
            </a:r>
            <a:r>
              <a:rPr lang="en-US" altLang="zh-CN" baseline="0" dirty="0" err="1" smtClean="0"/>
              <a:t>gc</a:t>
            </a:r>
            <a:r>
              <a:rPr lang="zh-CN" altLang="en-US" baseline="0" dirty="0" smtClean="0"/>
              <a:t>会让一个哪怕没啥毛病的</a:t>
            </a:r>
            <a:r>
              <a:rPr lang="en-US" altLang="zh-CN" baseline="0" dirty="0" smtClean="0"/>
              <a:t>region server</a:t>
            </a:r>
            <a:r>
              <a:rPr lang="zh-CN" altLang="en-US" baseline="0" dirty="0" smtClean="0"/>
              <a:t>也被</a:t>
            </a:r>
            <a:r>
              <a:rPr lang="en-US" altLang="zh-CN" baseline="0" dirty="0" err="1" smtClean="0"/>
              <a:t>zk</a:t>
            </a:r>
            <a:r>
              <a:rPr lang="zh-CN" altLang="en-US" baseline="0" dirty="0" smtClean="0"/>
              <a:t>无缘无故的踢掉，再一次带来可用性的抖动。而想要消除掉</a:t>
            </a:r>
            <a:r>
              <a:rPr lang="en-US" altLang="zh-CN" baseline="0" dirty="0" smtClean="0"/>
              <a:t>GC</a:t>
            </a:r>
            <a:r>
              <a:rPr lang="zh-CN" altLang="en-US" baseline="0" dirty="0" smtClean="0"/>
              <a:t>的误差，</a:t>
            </a:r>
            <a:r>
              <a:rPr lang="en-US" altLang="zh-CN" baseline="0" dirty="0" err="1" smtClean="0"/>
              <a:t>zk</a:t>
            </a:r>
            <a:r>
              <a:rPr lang="zh-CN" altLang="en-US" baseline="0" dirty="0" smtClean="0"/>
              <a:t>心跳的过期时间就得调的不敏感一些。这样又使得真正的问题不能尽早被发现。</a:t>
            </a:r>
            <a:endParaRPr lang="en-US" altLang="zh-CN" baseline="0" dirty="0" smtClean="0"/>
          </a:p>
          <a:p>
            <a:pPr marL="457200" indent="-457200">
              <a:buAutoNum type="arabicPeriod"/>
            </a:pPr>
            <a:r>
              <a:rPr lang="zh-CN" altLang="en-US" baseline="0" dirty="0" smtClean="0"/>
              <a:t>另外，</a:t>
            </a:r>
            <a:r>
              <a:rPr lang="en-US" altLang="zh-CN" baseline="0" dirty="0" smtClean="0"/>
              <a:t>java </a:t>
            </a:r>
            <a:r>
              <a:rPr lang="en-US" altLang="zh-CN" baseline="0" dirty="0" err="1" smtClean="0"/>
              <a:t>gc</a:t>
            </a:r>
            <a:r>
              <a:rPr lang="zh-CN" altLang="en-US" baseline="0" dirty="0" smtClean="0"/>
              <a:t>的另一个问题是</a:t>
            </a:r>
            <a:r>
              <a:rPr lang="en-US" altLang="zh-CN" baseline="0" dirty="0" err="1" smtClean="0"/>
              <a:t>hbase</a:t>
            </a:r>
            <a:r>
              <a:rPr lang="zh-CN" altLang="en-US" baseline="0" dirty="0" smtClean="0"/>
              <a:t>在读写上会有一些延时的毛刺。对于广告和推荐等延时敏感的业务，毛刺是非常让人讨厌的。</a:t>
            </a:r>
            <a:endParaRPr lang="en-US" altLang="zh-CN" baseline="0" dirty="0" smtClean="0"/>
          </a:p>
          <a:p>
            <a:pPr marL="457200" indent="-457200">
              <a:buAutoNum type="arabicPeriod"/>
            </a:pPr>
            <a:r>
              <a:rPr lang="zh-CN" altLang="en-US" baseline="0" dirty="0" smtClean="0"/>
              <a:t>总的来说吧，经过我们和</a:t>
            </a:r>
            <a:r>
              <a:rPr lang="en-US" altLang="zh-CN" baseline="0" dirty="0" err="1" smtClean="0"/>
              <a:t>hbase</a:t>
            </a:r>
            <a:r>
              <a:rPr lang="zh-CN" altLang="en-US" baseline="0" dirty="0" smtClean="0"/>
              <a:t>的斗志斗勇，我们认为</a:t>
            </a:r>
            <a:r>
              <a:rPr lang="en-US" altLang="zh-CN" baseline="0" dirty="0" err="1" smtClean="0"/>
              <a:t>hbase</a:t>
            </a:r>
            <a:r>
              <a:rPr lang="zh-CN" altLang="en-US" baseline="0" dirty="0" smtClean="0"/>
              <a:t>在延迟稳定性和可用性方面的问题，应该是深入到它架构基因里的，简单通过调参和修修补补应该很难把这个问题解决好。所以我们决定从头搞一个出来。所以就有了</a:t>
            </a:r>
            <a:r>
              <a:rPr lang="en-US" altLang="zh-CN" baseline="0" dirty="0" smtClean="0"/>
              <a:t>Pegasus</a:t>
            </a:r>
          </a:p>
        </p:txBody>
      </p:sp>
    </p:spTree>
    <p:extLst>
      <p:ext uri="{BB962C8B-B14F-4D97-AF65-F5344CB8AC3E}">
        <p14:creationId xmlns:p14="http://schemas.microsoft.com/office/powerpoint/2010/main" val="3098841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a:t>
            </a:r>
            <a:r>
              <a:rPr lang="en-US" altLang="zh-CN" dirty="0" err="1" smtClean="0"/>
              <a:t>Hbase</a:t>
            </a:r>
            <a:r>
              <a:rPr lang="zh-CN" altLang="en-US" dirty="0" smtClean="0"/>
              <a:t>的经验在这里，</a:t>
            </a:r>
            <a:r>
              <a:rPr lang="en-US" altLang="zh-CN" dirty="0" smtClean="0"/>
              <a:t>Pegasus</a:t>
            </a:r>
            <a:r>
              <a:rPr lang="zh-CN" altLang="en-US" dirty="0" smtClean="0"/>
              <a:t>在定位上就非常明确了：取长补短。</a:t>
            </a:r>
            <a:endParaRPr lang="en-US" altLang="zh-CN" dirty="0" smtClean="0"/>
          </a:p>
          <a:p>
            <a:r>
              <a:rPr lang="zh-CN" altLang="en-US" dirty="0" smtClean="0"/>
              <a:t>这也是我们在做系统上的方法：针对具体问题提供解决方案，不做闭门造车的事情。</a:t>
            </a:r>
            <a:endParaRPr lang="zh-CN" altLang="en-US" dirty="0"/>
          </a:p>
        </p:txBody>
      </p:sp>
    </p:spTree>
    <p:extLst>
      <p:ext uri="{BB962C8B-B14F-4D97-AF65-F5344CB8AC3E}">
        <p14:creationId xmlns:p14="http://schemas.microsoft.com/office/powerpoint/2010/main" val="3968675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演讲要点：</a:t>
            </a:r>
            <a:endParaRPr lang="en-US" altLang="zh-CN" dirty="0" smtClean="0"/>
          </a:p>
          <a:p>
            <a:pPr marL="457200" indent="-457200">
              <a:buAutoNum type="arabicPeriod"/>
            </a:pPr>
            <a:r>
              <a:rPr lang="zh-CN" altLang="en-US" baseline="0" dirty="0" smtClean="0"/>
              <a:t>总体来说是借鉴了</a:t>
            </a:r>
            <a:r>
              <a:rPr lang="en-US" altLang="zh-CN" baseline="0" dirty="0" err="1" smtClean="0"/>
              <a:t>Hbase</a:t>
            </a:r>
            <a:r>
              <a:rPr lang="zh-CN" altLang="en-US" baseline="0" dirty="0" smtClean="0"/>
              <a:t>的设计思路，我们也采用了中心化的架构模式：有一个</a:t>
            </a:r>
            <a:r>
              <a:rPr lang="en-US" altLang="zh-CN" baseline="0" dirty="0" smtClean="0"/>
              <a:t>Meta Server</a:t>
            </a:r>
            <a:r>
              <a:rPr lang="zh-CN" altLang="en-US" baseline="0" dirty="0" smtClean="0"/>
              <a:t>管理整个集群，</a:t>
            </a:r>
            <a:r>
              <a:rPr lang="en-US" altLang="zh-CN" baseline="0" dirty="0" smtClean="0"/>
              <a:t>meta server</a:t>
            </a:r>
            <a:r>
              <a:rPr lang="zh-CN" altLang="en-US" baseline="0" dirty="0" smtClean="0"/>
              <a:t>的高可用通过</a:t>
            </a:r>
            <a:r>
              <a:rPr lang="en-US" altLang="zh-CN" baseline="0" dirty="0" err="1" smtClean="0"/>
              <a:t>zk</a:t>
            </a:r>
            <a:r>
              <a:rPr lang="zh-CN" altLang="en-US" baseline="0" dirty="0" smtClean="0"/>
              <a:t>来做。</a:t>
            </a:r>
            <a:endParaRPr lang="en-US" altLang="zh-CN" baseline="0" dirty="0" smtClean="0"/>
          </a:p>
          <a:p>
            <a:pPr marL="457200" indent="-457200">
              <a:buAutoNum type="arabicPeriod"/>
            </a:pPr>
            <a:r>
              <a:rPr lang="zh-CN" altLang="en-US" baseline="0" dirty="0" smtClean="0"/>
              <a:t>然后在</a:t>
            </a:r>
            <a:r>
              <a:rPr lang="en-US" altLang="zh-CN" baseline="0" dirty="0" smtClean="0"/>
              <a:t>Meta server</a:t>
            </a:r>
            <a:r>
              <a:rPr lang="zh-CN" altLang="en-US" baseline="0" dirty="0" smtClean="0"/>
              <a:t>之下，服务客户端读写的数据节点，我么这里叫做</a:t>
            </a:r>
            <a:r>
              <a:rPr lang="en-US" altLang="zh-CN" baseline="0" dirty="0" smtClean="0"/>
              <a:t>replica server</a:t>
            </a:r>
            <a:r>
              <a:rPr lang="zh-CN" altLang="en-US" baseline="0" dirty="0" smtClean="0"/>
              <a:t>。</a:t>
            </a:r>
            <a:endParaRPr lang="en-US" altLang="zh-CN" baseline="0" dirty="0" smtClean="0"/>
          </a:p>
          <a:p>
            <a:pPr marL="457200" indent="-457200">
              <a:buAutoNum type="arabicPeriod"/>
            </a:pPr>
            <a:r>
              <a:rPr lang="zh-CN" altLang="en-US" baseline="0" dirty="0" smtClean="0"/>
              <a:t>同时，为了做到扩展性，我们的</a:t>
            </a:r>
            <a:r>
              <a:rPr lang="en-US" altLang="zh-CN" baseline="0" dirty="0" smtClean="0"/>
              <a:t>key</a:t>
            </a:r>
            <a:r>
              <a:rPr lang="zh-CN" altLang="en-US" baseline="0" dirty="0" smtClean="0"/>
              <a:t>也是分</a:t>
            </a:r>
            <a:r>
              <a:rPr lang="en-US" altLang="zh-CN" baseline="0" dirty="0" smtClean="0"/>
              <a:t>partition</a:t>
            </a:r>
            <a:r>
              <a:rPr lang="zh-CN" altLang="en-US" baseline="0" dirty="0" smtClean="0"/>
              <a:t>的，然后把这些</a:t>
            </a:r>
            <a:r>
              <a:rPr lang="en-US" altLang="zh-CN" baseline="0" dirty="0" smtClean="0"/>
              <a:t>partition</a:t>
            </a:r>
            <a:r>
              <a:rPr lang="zh-CN" altLang="en-US" baseline="0" dirty="0" smtClean="0"/>
              <a:t>分布到不同的机器上。</a:t>
            </a:r>
            <a:endParaRPr lang="en-US" altLang="zh-CN" baseline="0" dirty="0" smtClean="0"/>
          </a:p>
          <a:p>
            <a:pPr marL="457200" indent="-457200">
              <a:buAutoNum type="arabicPeriod"/>
            </a:pPr>
            <a:r>
              <a:rPr lang="zh-CN" altLang="en-US" baseline="0" dirty="0" smtClean="0"/>
              <a:t>和</a:t>
            </a:r>
            <a:r>
              <a:rPr lang="en-US" altLang="zh-CN" baseline="0" dirty="0" err="1" smtClean="0"/>
              <a:t>hbase</a:t>
            </a:r>
            <a:r>
              <a:rPr lang="zh-CN" altLang="en-US" baseline="0" dirty="0" smtClean="0"/>
              <a:t>不同的是，为了保证心跳的可靠性，我们的心跳管理是通过</a:t>
            </a:r>
            <a:r>
              <a:rPr lang="en-US" altLang="zh-CN" baseline="0" dirty="0" smtClean="0"/>
              <a:t>meta</a:t>
            </a:r>
            <a:r>
              <a:rPr lang="zh-CN" altLang="en-US" baseline="0" dirty="0" smtClean="0"/>
              <a:t>来做的，而没有交给</a:t>
            </a:r>
            <a:r>
              <a:rPr lang="en-US" altLang="zh-CN" baseline="0" dirty="0" err="1" smtClean="0"/>
              <a:t>zk</a:t>
            </a:r>
            <a:r>
              <a:rPr lang="zh-CN" altLang="en-US" baseline="0" dirty="0" smtClean="0"/>
              <a:t>。</a:t>
            </a:r>
            <a:endParaRPr lang="en-US" altLang="zh-CN" baseline="0" dirty="0" smtClean="0"/>
          </a:p>
          <a:p>
            <a:pPr marL="457200" indent="-457200">
              <a:buAutoNum type="arabicPeriod"/>
            </a:pPr>
            <a:r>
              <a:rPr lang="zh-CN" altLang="en-US" baseline="0" dirty="0" smtClean="0"/>
              <a:t>此外，为了保证单</a:t>
            </a:r>
            <a:r>
              <a:rPr lang="en-US" altLang="zh-CN" baseline="0" dirty="0" smtClean="0"/>
              <a:t>replica server</a:t>
            </a:r>
            <a:r>
              <a:rPr lang="zh-CN" altLang="en-US" baseline="0" dirty="0" smtClean="0"/>
              <a:t>挂掉后的可用性，我们每个</a:t>
            </a:r>
            <a:r>
              <a:rPr lang="en-US" altLang="zh-CN" baseline="0" dirty="0" smtClean="0"/>
              <a:t>partition</a:t>
            </a:r>
            <a:r>
              <a:rPr lang="zh-CN" altLang="en-US" baseline="0" dirty="0" smtClean="0"/>
              <a:t>是用多副本的方式分散到不同机器上的，这些副本数据也没有依赖分布式文件系统，而是直接写到了本地。</a:t>
            </a:r>
            <a:endParaRPr lang="en-US" altLang="zh-CN" baseline="0" dirty="0" smtClean="0"/>
          </a:p>
          <a:p>
            <a:pPr marL="457200" indent="-457200">
              <a:buAutoNum type="arabicPeriod"/>
            </a:pPr>
            <a:endParaRPr lang="en-US" altLang="zh-CN" dirty="0" smtClean="0"/>
          </a:p>
        </p:txBody>
      </p:sp>
    </p:spTree>
    <p:extLst>
      <p:ext uri="{BB962C8B-B14F-4D97-AF65-F5344CB8AC3E}">
        <p14:creationId xmlns:p14="http://schemas.microsoft.com/office/powerpoint/2010/main" val="111592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最后，我们采用了微软的</a:t>
            </a:r>
            <a:r>
              <a:rPr lang="en-US" altLang="zh-CN" dirty="0" err="1" smtClean="0"/>
              <a:t>PacificA</a:t>
            </a:r>
            <a:r>
              <a:rPr lang="zh-CN" altLang="en-US" dirty="0" smtClean="0"/>
              <a:t>一致性协议来保证多副本的数据一致。在</a:t>
            </a:r>
            <a:r>
              <a:rPr lang="en-US" altLang="zh-CN" dirty="0" err="1" smtClean="0"/>
              <a:t>PacificA</a:t>
            </a:r>
            <a:r>
              <a:rPr lang="zh-CN" altLang="en-US" dirty="0" smtClean="0"/>
              <a:t>里面，负责接收客户端请求的副本叫</a:t>
            </a:r>
            <a:r>
              <a:rPr lang="en-US" altLang="zh-CN" dirty="0" smtClean="0"/>
              <a:t>primary</a:t>
            </a:r>
            <a:r>
              <a:rPr lang="zh-CN" altLang="en-US" dirty="0" smtClean="0"/>
              <a:t>，负责做数据</a:t>
            </a:r>
            <a:r>
              <a:rPr lang="en-US" altLang="zh-CN" dirty="0" smtClean="0"/>
              <a:t>replication</a:t>
            </a:r>
            <a:r>
              <a:rPr lang="zh-CN" altLang="en-US" dirty="0" smtClean="0"/>
              <a:t>的叫</a:t>
            </a:r>
            <a:r>
              <a:rPr lang="en-US" altLang="zh-CN" dirty="0" smtClean="0"/>
              <a:t>secondary</a:t>
            </a:r>
            <a:r>
              <a:rPr lang="zh-CN" altLang="en-US" dirty="0" smtClean="0"/>
              <a:t>。在这样的模型下，读写请求的流程是这样的：</a:t>
            </a:r>
            <a:endParaRPr lang="zh-CN" altLang="en-US" dirty="0"/>
          </a:p>
        </p:txBody>
      </p:sp>
    </p:spTree>
    <p:extLst>
      <p:ext uri="{BB962C8B-B14F-4D97-AF65-F5344CB8AC3E}">
        <p14:creationId xmlns:p14="http://schemas.microsoft.com/office/powerpoint/2010/main" val="141199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642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baseline="0" dirty="0" smtClean="0"/>
              <a:t>先说</a:t>
            </a:r>
            <a:r>
              <a:rPr lang="en-US" altLang="zh-CN" baseline="0" dirty="0" smtClean="0"/>
              <a:t>key space</a:t>
            </a:r>
            <a:r>
              <a:rPr lang="zh-CN" altLang="en-US" baseline="0" dirty="0" smtClean="0"/>
              <a:t>到</a:t>
            </a:r>
            <a:r>
              <a:rPr lang="en-US" altLang="zh-CN" baseline="0" dirty="0" smtClean="0"/>
              <a:t>partition</a:t>
            </a:r>
            <a:r>
              <a:rPr lang="zh-CN" altLang="en-US" baseline="0" dirty="0" smtClean="0"/>
              <a:t>的概念</a:t>
            </a:r>
            <a:endParaRPr lang="en-US" altLang="zh-CN" baseline="0" dirty="0" smtClean="0"/>
          </a:p>
          <a:p>
            <a:pPr marL="457200" indent="-457200">
              <a:buAutoNum type="arabicPeriod"/>
            </a:pPr>
            <a:r>
              <a:rPr lang="zh-CN" altLang="en-US" baseline="0" dirty="0" smtClean="0"/>
              <a:t>再说</a:t>
            </a:r>
            <a:r>
              <a:rPr lang="en-US" altLang="zh-CN" baseline="0" dirty="0" smtClean="0"/>
              <a:t>partition</a:t>
            </a:r>
            <a:r>
              <a:rPr lang="zh-CN" altLang="en-US" baseline="0" dirty="0" smtClean="0"/>
              <a:t>到</a:t>
            </a:r>
            <a:r>
              <a:rPr lang="en-US" altLang="zh-CN" baseline="0" dirty="0" smtClean="0"/>
              <a:t>server</a:t>
            </a:r>
            <a:r>
              <a:rPr lang="zh-CN" altLang="en-US" baseline="0" dirty="0" smtClean="0"/>
              <a:t>的概念</a:t>
            </a:r>
            <a:endParaRPr lang="zh-CN" altLang="en-US" dirty="0"/>
          </a:p>
        </p:txBody>
      </p:sp>
    </p:spTree>
    <p:extLst>
      <p:ext uri="{BB962C8B-B14F-4D97-AF65-F5344CB8AC3E}">
        <p14:creationId xmlns:p14="http://schemas.microsoft.com/office/powerpoint/2010/main" val="3190544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与署名">
    <p:spTree>
      <p:nvGrpSpPr>
        <p:cNvPr id="1" name=""/>
        <p:cNvGrpSpPr/>
        <p:nvPr/>
      </p:nvGrpSpPr>
      <p:grpSpPr>
        <a:xfrm>
          <a:off x="0" y="0"/>
          <a:ext cx="0" cy="0"/>
          <a:chOff x="0" y="0"/>
          <a:chExt cx="0" cy="0"/>
        </a:xfrm>
      </p:grpSpPr>
      <p:pic>
        <p:nvPicPr>
          <p:cNvPr id="4" name="图片 3" descr="D:\AS－PPT-05.jpgAS－PPT-05"/>
          <p:cNvPicPr>
            <a:picLocks noChangeAspect="1"/>
          </p:cNvPicPr>
          <p:nvPr userDrawn="1"/>
        </p:nvPicPr>
        <p:blipFill>
          <a:blip r:embed="rId2"/>
          <a:srcRect/>
          <a:stretch>
            <a:fillRect/>
          </a:stretch>
        </p:blipFill>
        <p:spPr>
          <a:xfrm>
            <a:off x="0" y="635"/>
            <a:ext cx="13004800" cy="9752330"/>
          </a:xfrm>
          <a:prstGeom prst="rect">
            <a:avLst/>
          </a:prstGeom>
        </p:spPr>
      </p:pic>
      <p:sp>
        <p:nvSpPr>
          <p:cNvPr id="13" name="Shape 13"/>
          <p:cNvSpPr>
            <a:spLocks noGrp="1"/>
          </p:cNvSpPr>
          <p:nvPr>
            <p:ph type="title" hasCustomPrompt="1"/>
          </p:nvPr>
        </p:nvSpPr>
        <p:spPr>
          <a:xfrm>
            <a:off x="1270000" y="1638300"/>
            <a:ext cx="10464800" cy="2790825"/>
          </a:xfrm>
          <a:prstGeom prst="rect">
            <a:avLst/>
          </a:prstGeom>
        </p:spPr>
        <p:txBody>
          <a:bodyPr anchor="ctr"/>
          <a:lstStyle>
            <a:lvl1pPr algn="l">
              <a:defRPr b="0" i="0" u="none" strike="noStrike" kern="0" cap="none" spc="0" normalizeH="0" baseline="0">
                <a:solidFill>
                  <a:srgbClr val="FFFFFF"/>
                </a:solidFill>
                <a:uFillTx/>
                <a:latin typeface="Arial" panose="020B0604020202020204" pitchFamily="34" charset="0"/>
                <a:ea typeface="微软雅黑" panose="020B0503020204020204" charset="-122"/>
                <a:cs typeface="PingFang SC Semibold" charset="-122"/>
              </a:defRPr>
            </a:lvl1pPr>
          </a:lstStyle>
          <a:p>
            <a:r>
              <a:rPr dirty="0"/>
              <a:t>标题文本</a:t>
            </a:r>
          </a:p>
        </p:txBody>
      </p:sp>
      <p:sp>
        <p:nvSpPr>
          <p:cNvPr id="14" name="Shape 14"/>
          <p:cNvSpPr>
            <a:spLocks noGrp="1"/>
          </p:cNvSpPr>
          <p:nvPr>
            <p:ph type="body" sz="quarter" idx="1" hasCustomPrompt="1"/>
          </p:nvPr>
        </p:nvSpPr>
        <p:spPr>
          <a:xfrm>
            <a:off x="1270000" y="4719637"/>
            <a:ext cx="10464800" cy="623892"/>
          </a:xfrm>
          <a:prstGeom prst="rect">
            <a:avLst/>
          </a:prstGeom>
        </p:spPr>
        <p:txBody>
          <a:bodyPr anchor="ctr">
            <a:normAutofit/>
          </a:bodyPr>
          <a:lstStyle>
            <a:lvl1pPr marL="0" indent="0" algn="l">
              <a:spcBef>
                <a:spcPts val="0"/>
              </a:spcBef>
              <a:buSzTx/>
              <a:buNone/>
              <a:defRPr sz="3400" b="0" i="0" u="none" strike="noStrike" kern="0" cap="none" spc="0" normalizeH="0" baseline="0">
                <a:solidFill>
                  <a:srgbClr val="FFFFFF"/>
                </a:solidFill>
                <a:uFillTx/>
                <a:latin typeface="Arial" panose="020B0604020202020204" pitchFamily="34" charset="0"/>
                <a:ea typeface="微软雅黑" panose="020B0503020204020204" charset="-122"/>
                <a:cs typeface="Microsoft YaHei Regular" charset="-122"/>
              </a:defRPr>
            </a:lvl1pPr>
            <a:lvl2pPr marL="0" indent="228600" algn="l">
              <a:spcBef>
                <a:spcPts val="0"/>
              </a:spcBef>
              <a:buSzTx/>
              <a:buNone/>
              <a:defRPr sz="3200" baseline="0">
                <a:ea typeface="微软雅黑" panose="020B0503020204020204" charset="-122"/>
              </a:defRPr>
            </a:lvl2pPr>
            <a:lvl3pPr marL="0" indent="457200" algn="l">
              <a:spcBef>
                <a:spcPts val="0"/>
              </a:spcBef>
              <a:buSzTx/>
              <a:buNone/>
              <a:defRPr sz="3200" baseline="0">
                <a:ea typeface="微软雅黑" panose="020B0503020204020204" charset="-122"/>
              </a:defRPr>
            </a:lvl3pPr>
            <a:lvl4pPr marL="0" indent="685800" algn="l">
              <a:spcBef>
                <a:spcPts val="0"/>
              </a:spcBef>
              <a:buSzTx/>
              <a:buNone/>
              <a:defRPr sz="3200" baseline="0">
                <a:ea typeface="微软雅黑" panose="020B0503020204020204" charset="-122"/>
              </a:defRPr>
            </a:lvl4pPr>
            <a:lvl5pPr marL="0" indent="914400" algn="l">
              <a:spcBef>
                <a:spcPts val="0"/>
              </a:spcBef>
              <a:buSzTx/>
              <a:buNone/>
              <a:defRPr sz="3200" baseline="0">
                <a:ea typeface="微软雅黑" panose="020B0503020204020204" charset="-122"/>
              </a:defRPr>
            </a:lvl5pPr>
          </a:lstStyle>
          <a:p>
            <a:r>
              <a:rPr lang="zh-CN" altLang="en-US" dirty="0" smtClean="0"/>
              <a:t>单击添加姓名</a:t>
            </a:r>
            <a:endParaRPr dirty="0"/>
          </a:p>
        </p:txBody>
      </p:sp>
      <p:sp>
        <p:nvSpPr>
          <p:cNvPr id="15" name="Shape 15"/>
          <p:cNvSpPr>
            <a:spLocks noGrp="1"/>
          </p:cNvSpPr>
          <p:nvPr>
            <p:ph type="sldNum" sz="quarter" idx="2"/>
          </p:nvPr>
        </p:nvSpPr>
        <p:spPr>
          <a:prstGeom prst="rect">
            <a:avLst/>
          </a:prstGeom>
        </p:spPr>
        <p:txBody>
          <a:bodyPr/>
          <a:lstStyle/>
          <a:p>
            <a:fld id="{86CB4B4D-7CA3-9044-876B-883B54F8677D}" type="slidenum">
              <a:rPr/>
              <a:t>‹#›</a:t>
            </a:fld>
            <a:endParaRPr/>
          </a:p>
        </p:txBody>
      </p:sp>
      <p:sp>
        <p:nvSpPr>
          <p:cNvPr id="8" name="Shape 14"/>
          <p:cNvSpPr>
            <a:spLocks noGrp="1"/>
          </p:cNvSpPr>
          <p:nvPr>
            <p:ph type="body" sz="quarter" idx="10" hasCustomPrompt="1"/>
          </p:nvPr>
        </p:nvSpPr>
        <p:spPr>
          <a:xfrm>
            <a:off x="1270000" y="5343525"/>
            <a:ext cx="10464800" cy="523870"/>
          </a:xfrm>
          <a:prstGeom prst="rect">
            <a:avLst/>
          </a:prstGeom>
        </p:spPr>
        <p:txBody>
          <a:bodyPr anchor="ctr">
            <a:normAutofit/>
          </a:bodyPr>
          <a:lstStyle>
            <a:lvl1pPr marL="0" indent="0" algn="l">
              <a:spcBef>
                <a:spcPts val="0"/>
              </a:spcBef>
              <a:buSzTx/>
              <a:buNone/>
              <a:defRPr sz="2800" b="0" i="0" u="none" strike="noStrike" kern="0" cap="none" spc="0" normalizeH="0" baseline="0">
                <a:solidFill>
                  <a:schemeClr val="accent1">
                    <a:lumMod val="20000"/>
                    <a:lumOff val="80000"/>
                  </a:schemeClr>
                </a:solidFill>
                <a:uFillTx/>
                <a:latin typeface="Arial" panose="020B0604020202020204" pitchFamily="34" charset="0"/>
                <a:ea typeface="微软雅黑" panose="020B0503020204020204" charset="-122"/>
                <a:cs typeface="PingFang SC" charset="-122"/>
              </a:defRPr>
            </a:lvl1pPr>
            <a:lvl2pPr marL="0" indent="228600" algn="l">
              <a:spcBef>
                <a:spcPts val="0"/>
              </a:spcBef>
              <a:buSzTx/>
              <a:buNone/>
              <a:defRPr sz="3200" baseline="0">
                <a:ea typeface="微软雅黑" panose="020B0503020204020204" charset="-122"/>
              </a:defRPr>
            </a:lvl2pPr>
            <a:lvl3pPr marL="0" indent="457200" algn="l">
              <a:spcBef>
                <a:spcPts val="0"/>
              </a:spcBef>
              <a:buSzTx/>
              <a:buNone/>
              <a:defRPr sz="3200" baseline="0">
                <a:ea typeface="微软雅黑" panose="020B0503020204020204" charset="-122"/>
              </a:defRPr>
            </a:lvl3pPr>
            <a:lvl4pPr marL="0" indent="685800" algn="l">
              <a:spcBef>
                <a:spcPts val="0"/>
              </a:spcBef>
              <a:buSzTx/>
              <a:buNone/>
              <a:defRPr sz="3200" baseline="0">
                <a:ea typeface="微软雅黑" panose="020B0503020204020204" charset="-122"/>
              </a:defRPr>
            </a:lvl4pPr>
            <a:lvl5pPr marL="0" indent="914400" algn="l">
              <a:spcBef>
                <a:spcPts val="0"/>
              </a:spcBef>
              <a:buSzTx/>
              <a:buNone/>
              <a:defRPr sz="3200" baseline="0">
                <a:ea typeface="微软雅黑" panose="020B0503020204020204" charset="-122"/>
              </a:defRPr>
            </a:lvl5pPr>
          </a:lstStyle>
          <a:p>
            <a:r>
              <a:rPr lang="zh-CN" altLang="en-US" dirty="0" smtClean="0"/>
              <a:t>单击添加</a:t>
            </a:r>
            <a:r>
              <a:rPr lang="en-US" altLang="zh-CN" dirty="0" smtClean="0"/>
              <a:t>Tittle</a:t>
            </a:r>
            <a:endParaRPr dirty="0"/>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白底正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0" name="Shape 30"/>
          <p:cNvSpPr>
            <a:spLocks noGrp="1"/>
          </p:cNvSpPr>
          <p:nvPr>
            <p:ph type="title" hasCustomPrompt="1"/>
          </p:nvPr>
        </p:nvSpPr>
        <p:spPr>
          <a:prstGeom prst="rect">
            <a:avLst/>
          </a:prstGeom>
        </p:spPr>
        <p:txBody>
          <a:bodyPr>
            <a:normAutofit/>
          </a:bodyPr>
          <a:lstStyle>
            <a:lvl1pPr algn="l">
              <a:defRPr sz="4800" baseline="0">
                <a:solidFill>
                  <a:schemeClr val="tx2">
                    <a:lumMod val="25000"/>
                  </a:schemeClr>
                </a:solidFill>
                <a:ea typeface="微软雅黑" panose="020B0503020204020204" charset="-122"/>
              </a:defRPr>
            </a:lvl1pPr>
          </a:lstStyle>
          <a:p>
            <a:r>
              <a:rPr dirty="0"/>
              <a:t>标题文本</a:t>
            </a:r>
          </a:p>
        </p:txBody>
      </p:sp>
      <p:sp>
        <p:nvSpPr>
          <p:cNvPr id="31" name="Shape 31"/>
          <p:cNvSpPr>
            <a:spLocks noGrp="1"/>
          </p:cNvSpPr>
          <p:nvPr>
            <p:ph type="body" idx="1" hasCustomPrompt="1"/>
          </p:nvPr>
        </p:nvSpPr>
        <p:spPr>
          <a:prstGeom prst="rect">
            <a:avLst/>
          </a:prstGeom>
        </p:spPr>
        <p:txBody>
          <a:bodyPr/>
          <a:lstStyle>
            <a:lvl1pPr>
              <a:spcBef>
                <a:spcPts val="0"/>
              </a:spcBef>
              <a:defRPr baseline="0">
                <a:solidFill>
                  <a:schemeClr val="tx2">
                    <a:lumMod val="50000"/>
                  </a:schemeClr>
                </a:solidFill>
                <a:ea typeface="微软雅黑" panose="020B0503020204020204" charset="-122"/>
              </a:defRPr>
            </a:lvl1pPr>
            <a:lvl2pPr>
              <a:spcBef>
                <a:spcPts val="0"/>
              </a:spcBef>
              <a:defRPr baseline="0">
                <a:solidFill>
                  <a:schemeClr val="tx2">
                    <a:lumMod val="50000"/>
                  </a:schemeClr>
                </a:solidFill>
                <a:ea typeface="微软雅黑" panose="020B0503020204020204" charset="-122"/>
              </a:defRPr>
            </a:lvl2pPr>
            <a:lvl3pPr>
              <a:spcBef>
                <a:spcPts val="0"/>
              </a:spcBef>
              <a:defRPr baseline="0">
                <a:solidFill>
                  <a:schemeClr val="tx2">
                    <a:lumMod val="50000"/>
                  </a:schemeClr>
                </a:solidFill>
                <a:ea typeface="微软雅黑" panose="020B0503020204020204" charset="-122"/>
              </a:defRPr>
            </a:lvl3pPr>
            <a:lvl4pPr>
              <a:spcBef>
                <a:spcPts val="0"/>
              </a:spcBef>
              <a:defRPr baseline="0">
                <a:solidFill>
                  <a:schemeClr val="tx2">
                    <a:lumMod val="50000"/>
                  </a:schemeClr>
                </a:solidFill>
                <a:ea typeface="微软雅黑" panose="020B0503020204020204" charset="-122"/>
              </a:defRPr>
            </a:lvl4pPr>
            <a:lvl5pPr>
              <a:spcBef>
                <a:spcPts val="0"/>
              </a:spcBef>
              <a:defRPr baseline="0">
                <a:solidFill>
                  <a:schemeClr val="tx2">
                    <a:lumMod val="50000"/>
                  </a:schemeClr>
                </a:solidFill>
                <a:ea typeface="微软雅黑" panose="020B0503020204020204"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17248" y="0"/>
            <a:ext cx="987552" cy="987552"/>
          </a:xfrm>
          <a:prstGeom prst="rect">
            <a:avLst/>
          </a:prstGeom>
        </p:spPr>
      </p:pic>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蓝底正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0" name="Shape 30"/>
          <p:cNvSpPr>
            <a:spLocks noGrp="1"/>
          </p:cNvSpPr>
          <p:nvPr>
            <p:ph type="title" hasCustomPrompt="1"/>
          </p:nvPr>
        </p:nvSpPr>
        <p:spPr>
          <a:prstGeom prst="rect">
            <a:avLst/>
          </a:prstGeom>
        </p:spPr>
        <p:txBody>
          <a:bodyPr/>
          <a:lstStyle>
            <a:lvl1pPr>
              <a:defRPr baseline="0">
                <a:ea typeface="微软雅黑" panose="020B0503020204020204" charset="-122"/>
              </a:defRPr>
            </a:lvl1pPr>
          </a:lstStyle>
          <a:p>
            <a:r>
              <a:rPr dirty="0"/>
              <a:t>标题文本</a:t>
            </a:r>
          </a:p>
        </p:txBody>
      </p:sp>
      <p:sp>
        <p:nvSpPr>
          <p:cNvPr id="31" name="Shape 31"/>
          <p:cNvSpPr>
            <a:spLocks noGrp="1"/>
          </p:cNvSpPr>
          <p:nvPr>
            <p:ph type="body" idx="1" hasCustomPrompt="1"/>
          </p:nvPr>
        </p:nvSpPr>
        <p:spPr>
          <a:prstGeom prst="rect">
            <a:avLst/>
          </a:prstGeom>
        </p:spPr>
        <p:txBody>
          <a:bodyPr/>
          <a:lstStyle>
            <a:lvl1pPr>
              <a:defRPr baseline="0">
                <a:ea typeface="微软雅黑" panose="020B0503020204020204" charset="-122"/>
              </a:defRPr>
            </a:lvl1pPr>
            <a:lvl2pPr>
              <a:defRPr baseline="0">
                <a:ea typeface="微软雅黑" panose="020B0503020204020204" charset="-122"/>
              </a:defRPr>
            </a:lvl2pPr>
            <a:lvl3pPr>
              <a:defRPr baseline="0">
                <a:ea typeface="微软雅黑" panose="020B0503020204020204" charset="-122"/>
              </a:defRPr>
            </a:lvl3pPr>
            <a:lvl4pPr>
              <a:defRPr baseline="0">
                <a:ea typeface="微软雅黑" panose="020B0503020204020204" charset="-122"/>
              </a:defRPr>
            </a:lvl4pPr>
            <a:lvl5pPr>
              <a:defRPr baseline="0">
                <a:ea typeface="微软雅黑" panose="020B0503020204020204"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39" name="Shape 39"/>
          <p:cNvSpPr>
            <a:spLocks noGrp="1"/>
          </p:cNvSpPr>
          <p:nvPr>
            <p:ph type="body" idx="1" hasCustomPrompt="1"/>
          </p:nvPr>
        </p:nvSpPr>
        <p:spPr>
          <a:xfrm>
            <a:off x="952500" y="1270000"/>
            <a:ext cx="11099800" cy="7213600"/>
          </a:xfrm>
          <a:prstGeom prst="rect">
            <a:avLst/>
          </a:prstGeom>
        </p:spPr>
        <p:txBody>
          <a:bodyPr/>
          <a:lstStyle>
            <a:lvl1pPr>
              <a:defRPr baseline="0">
                <a:ea typeface="微软雅黑" panose="020B0503020204020204" charset="-122"/>
              </a:defRPr>
            </a:lvl1pPr>
            <a:lvl2pPr>
              <a:defRPr baseline="0">
                <a:ea typeface="微软雅黑" panose="020B0503020204020204" charset="-122"/>
              </a:defRPr>
            </a:lvl2pPr>
            <a:lvl3pPr>
              <a:defRPr baseline="0">
                <a:ea typeface="微软雅黑" panose="020B0503020204020204" charset="-122"/>
              </a:defRPr>
            </a:lvl3pPr>
            <a:lvl4pPr>
              <a:defRPr baseline="0">
                <a:ea typeface="微软雅黑" panose="020B0503020204020204" charset="-122"/>
              </a:defRPr>
            </a:lvl4pPr>
            <a:lvl5pPr>
              <a:defRPr baseline="0">
                <a:ea typeface="微软雅黑" panose="020B0503020204020204"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40" name="Shape 4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57" name="Shape 57"/>
          <p:cNvSpPr>
            <a:spLocks noGrp="1"/>
          </p:cNvSpPr>
          <p:nvPr>
            <p:ph type="title" hasCustomPrompt="1"/>
          </p:nvPr>
        </p:nvSpPr>
        <p:spPr>
          <a:xfrm>
            <a:off x="1270000" y="3225800"/>
            <a:ext cx="10464800" cy="3302000"/>
          </a:xfrm>
          <a:prstGeom prst="rect">
            <a:avLst/>
          </a:prstGeom>
        </p:spPr>
        <p:txBody>
          <a:bodyPr/>
          <a:lstStyle>
            <a:lvl1pPr>
              <a:defRPr baseline="0">
                <a:ea typeface="微软雅黑" panose="020B0503020204020204" charset="-122"/>
              </a:defRPr>
            </a:lvl1pPr>
          </a:lstStyle>
          <a:p>
            <a:r>
              <a:rPr dirty="0"/>
              <a:t>标题文本</a:t>
            </a:r>
          </a:p>
        </p:txBody>
      </p:sp>
      <p:sp>
        <p:nvSpPr>
          <p:cNvPr id="58" name="Shape 5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5" name="Shape 65"/>
          <p:cNvSpPr>
            <a:spLocks noGrp="1"/>
          </p:cNvSpPr>
          <p:nvPr>
            <p:ph type="title" hasCustomPrompt="1"/>
          </p:nvPr>
        </p:nvSpPr>
        <p:spPr>
          <a:xfrm>
            <a:off x="946150" y="482600"/>
            <a:ext cx="11099800" cy="2159000"/>
          </a:xfrm>
          <a:prstGeom prst="rect">
            <a:avLst/>
          </a:prstGeom>
        </p:spPr>
        <p:txBody>
          <a:bodyPr/>
          <a:lstStyle>
            <a:lvl1pPr>
              <a:defRPr baseline="0">
                <a:ea typeface="微软雅黑" panose="020B0503020204020204" charset="-122"/>
              </a:defRPr>
            </a:lvl1pPr>
          </a:lstStyle>
          <a:p>
            <a:r>
              <a:rPr dirty="0"/>
              <a:t>标题文本</a:t>
            </a:r>
          </a:p>
        </p:txBody>
      </p:sp>
      <p:sp>
        <p:nvSpPr>
          <p:cNvPr id="66" name="Shape 6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73" name="Shape 73"/>
          <p:cNvSpPr>
            <a:spLocks noGrp="1" noChangeAspect="1"/>
          </p:cNvSpPr>
          <p:nvPr>
            <p:ph type="pic" sz="half" idx="13"/>
          </p:nvPr>
        </p:nvSpPr>
        <p:spPr>
          <a:xfrm>
            <a:off x="6718300" y="635001"/>
            <a:ext cx="5325769" cy="7670800"/>
          </a:xfrm>
          <a:prstGeom prst="rect">
            <a:avLst/>
          </a:prstGeom>
        </p:spPr>
        <p:txBody>
          <a:bodyPr lIns="91439" tIns="45719" rIns="91439" bIns="45719" anchor="t">
            <a:noAutofit/>
          </a:bodyPr>
          <a:lstStyle/>
          <a:p>
            <a:endParaRPr/>
          </a:p>
        </p:txBody>
      </p:sp>
      <p:sp>
        <p:nvSpPr>
          <p:cNvPr id="74" name="Shape 74"/>
          <p:cNvSpPr>
            <a:spLocks noGrp="1"/>
          </p:cNvSpPr>
          <p:nvPr>
            <p:ph type="title" hasCustomPrompt="1"/>
          </p:nvPr>
        </p:nvSpPr>
        <p:spPr>
          <a:xfrm>
            <a:off x="952500" y="635000"/>
            <a:ext cx="5334000" cy="3648281"/>
          </a:xfrm>
          <a:prstGeom prst="rect">
            <a:avLst/>
          </a:prstGeom>
        </p:spPr>
        <p:txBody>
          <a:bodyPr anchor="b"/>
          <a:lstStyle>
            <a:lvl1pPr>
              <a:defRPr sz="6000" baseline="0">
                <a:ea typeface="微软雅黑" panose="020B0503020204020204" charset="-122"/>
              </a:defRPr>
            </a:lvl1pPr>
          </a:lstStyle>
          <a:p>
            <a:r>
              <a:rPr dirty="0"/>
              <a:t>标题文本</a:t>
            </a:r>
          </a:p>
        </p:txBody>
      </p:sp>
      <p:sp>
        <p:nvSpPr>
          <p:cNvPr id="75" name="Shape 75"/>
          <p:cNvSpPr>
            <a:spLocks noGrp="1"/>
          </p:cNvSpPr>
          <p:nvPr>
            <p:ph type="body" sz="quarter" idx="1" hasCustomPrompt="1"/>
          </p:nvPr>
        </p:nvSpPr>
        <p:spPr>
          <a:xfrm>
            <a:off x="952500" y="4762501"/>
            <a:ext cx="5334000" cy="3543299"/>
          </a:xfrm>
          <a:prstGeom prst="rect">
            <a:avLst/>
          </a:prstGeom>
        </p:spPr>
        <p:txBody>
          <a:bodyPr anchor="t"/>
          <a:lstStyle>
            <a:lvl1pPr marL="0" indent="0" algn="ctr">
              <a:spcBef>
                <a:spcPts val="0"/>
              </a:spcBef>
              <a:buSzTx/>
              <a:buNone/>
              <a:defRPr sz="3200" baseline="0">
                <a:ea typeface="微软雅黑" panose="020B0503020204020204" charset="-122"/>
              </a:defRPr>
            </a:lvl1pPr>
            <a:lvl2pPr marL="0" indent="228600" algn="ctr">
              <a:spcBef>
                <a:spcPts val="0"/>
              </a:spcBef>
              <a:buSzTx/>
              <a:buNone/>
              <a:defRPr sz="3200" baseline="0">
                <a:ea typeface="微软雅黑" panose="020B0503020204020204" charset="-122"/>
              </a:defRPr>
            </a:lvl2pPr>
            <a:lvl3pPr marL="0" indent="457200" algn="ctr">
              <a:spcBef>
                <a:spcPts val="0"/>
              </a:spcBef>
              <a:buSzTx/>
              <a:buNone/>
              <a:defRPr sz="3200" baseline="0">
                <a:ea typeface="微软雅黑" panose="020B0503020204020204" charset="-122"/>
              </a:defRPr>
            </a:lvl3pPr>
            <a:lvl4pPr marL="0" indent="685800" algn="ctr">
              <a:spcBef>
                <a:spcPts val="0"/>
              </a:spcBef>
              <a:buSzTx/>
              <a:buNone/>
              <a:defRPr sz="3200" baseline="0">
                <a:ea typeface="微软雅黑" panose="020B0503020204020204" charset="-122"/>
              </a:defRPr>
            </a:lvl4pPr>
            <a:lvl5pPr marL="0" indent="914400" algn="ctr">
              <a:spcBef>
                <a:spcPts val="0"/>
              </a:spcBef>
              <a:buSzTx/>
              <a:buNone/>
              <a:defRPr sz="3200" baseline="0">
                <a:ea typeface="微软雅黑" panose="020B0503020204020204"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83" name="Shape 83"/>
          <p:cNvSpPr>
            <a:spLocks noGrp="1"/>
          </p:cNvSpPr>
          <p:nvPr>
            <p:ph type="pic" idx="13"/>
          </p:nvPr>
        </p:nvSpPr>
        <p:spPr>
          <a:xfrm>
            <a:off x="1623417" y="666750"/>
            <a:ext cx="9758016" cy="4777483"/>
          </a:xfrm>
          <a:prstGeom prst="rect">
            <a:avLst/>
          </a:prstGeom>
        </p:spPr>
        <p:txBody>
          <a:bodyPr lIns="91439" tIns="45719" rIns="91439" bIns="45719" anchor="t">
            <a:normAutofit/>
          </a:bodyPr>
          <a:lstStyle/>
          <a:p>
            <a:endParaRPr/>
          </a:p>
        </p:txBody>
      </p:sp>
      <p:sp>
        <p:nvSpPr>
          <p:cNvPr id="84" name="Shape 84"/>
          <p:cNvSpPr>
            <a:spLocks noGrp="1"/>
          </p:cNvSpPr>
          <p:nvPr>
            <p:ph type="title" hasCustomPrompt="1"/>
          </p:nvPr>
        </p:nvSpPr>
        <p:spPr>
          <a:xfrm>
            <a:off x="1270000" y="5975350"/>
            <a:ext cx="10464800" cy="1150706"/>
          </a:xfrm>
          <a:prstGeom prst="rect">
            <a:avLst/>
          </a:prstGeom>
        </p:spPr>
        <p:txBody>
          <a:bodyPr/>
          <a:lstStyle>
            <a:lvl1pPr>
              <a:defRPr baseline="0">
                <a:ea typeface="微软雅黑" panose="020B0503020204020204" charset="-122"/>
              </a:defRPr>
            </a:lvl1pPr>
          </a:lstStyle>
          <a:p>
            <a:r>
              <a:rPr dirty="0"/>
              <a:t>标题文本</a:t>
            </a:r>
          </a:p>
        </p:txBody>
      </p:sp>
      <p:sp>
        <p:nvSpPr>
          <p:cNvPr id="85" name="Shape 85"/>
          <p:cNvSpPr>
            <a:spLocks noGrp="1"/>
          </p:cNvSpPr>
          <p:nvPr>
            <p:ph type="body" sz="quarter" idx="1" hasCustomPrompt="1"/>
          </p:nvPr>
        </p:nvSpPr>
        <p:spPr>
          <a:xfrm>
            <a:off x="1270000" y="7277778"/>
            <a:ext cx="10464800" cy="1142322"/>
          </a:xfrm>
          <a:prstGeom prst="rect">
            <a:avLst/>
          </a:prstGeom>
        </p:spPr>
        <p:txBody>
          <a:bodyPr anchor="t"/>
          <a:lstStyle>
            <a:lvl1pPr marL="0" indent="0" algn="ctr">
              <a:spcBef>
                <a:spcPts val="0"/>
              </a:spcBef>
              <a:buSzTx/>
              <a:buNone/>
              <a:defRPr sz="3200" baseline="0">
                <a:ea typeface="微软雅黑" panose="020B0503020204020204" charset="-122"/>
              </a:defRPr>
            </a:lvl1pPr>
            <a:lvl2pPr marL="0" indent="228600" algn="ctr">
              <a:spcBef>
                <a:spcPts val="0"/>
              </a:spcBef>
              <a:buSzTx/>
              <a:buNone/>
              <a:defRPr sz="3200" baseline="0">
                <a:ea typeface="微软雅黑" panose="020B0503020204020204" charset="-122"/>
              </a:defRPr>
            </a:lvl2pPr>
            <a:lvl3pPr marL="0" indent="457200" algn="ctr">
              <a:spcBef>
                <a:spcPts val="0"/>
              </a:spcBef>
              <a:buSzTx/>
              <a:buNone/>
              <a:defRPr sz="3200" baseline="0">
                <a:ea typeface="微软雅黑" panose="020B0503020204020204" charset="-122"/>
              </a:defRPr>
            </a:lvl3pPr>
            <a:lvl4pPr marL="0" indent="685800" algn="ctr">
              <a:spcBef>
                <a:spcPts val="0"/>
              </a:spcBef>
              <a:buSzTx/>
              <a:buNone/>
              <a:defRPr sz="3200" baseline="0">
                <a:ea typeface="微软雅黑" panose="020B0503020204020204" charset="-122"/>
              </a:defRPr>
            </a:lvl4pPr>
            <a:lvl5pPr marL="0" indent="914400" algn="ctr">
              <a:spcBef>
                <a:spcPts val="0"/>
              </a:spcBef>
              <a:buSzTx/>
              <a:buNone/>
              <a:defRPr sz="3200" baseline="0">
                <a:ea typeface="微软雅黑" panose="020B0503020204020204"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86" name="Shape 8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93" name="Shape 93"/>
          <p:cNvSpPr>
            <a:spLocks noGrp="1"/>
          </p:cNvSpPr>
          <p:nvPr>
            <p:ph type="pic" sz="quarter" idx="13"/>
          </p:nvPr>
        </p:nvSpPr>
        <p:spPr>
          <a:xfrm>
            <a:off x="6731000" y="4800600"/>
            <a:ext cx="5334000" cy="3714750"/>
          </a:xfrm>
          <a:prstGeom prst="rect">
            <a:avLst/>
          </a:prstGeom>
        </p:spPr>
        <p:txBody>
          <a:bodyPr lIns="91439" tIns="45719" rIns="91439" bIns="45719" anchor="t">
            <a:normAutofit/>
          </a:bodyPr>
          <a:lstStyle/>
          <a:p>
            <a:endParaRPr/>
          </a:p>
        </p:txBody>
      </p:sp>
      <p:sp>
        <p:nvSpPr>
          <p:cNvPr id="94" name="Shape 94"/>
          <p:cNvSpPr>
            <a:spLocks noGrp="1"/>
          </p:cNvSpPr>
          <p:nvPr>
            <p:ph type="pic" sz="quarter" idx="14"/>
          </p:nvPr>
        </p:nvSpPr>
        <p:spPr>
          <a:xfrm>
            <a:off x="6731000" y="635000"/>
            <a:ext cx="5334000" cy="3746500"/>
          </a:xfrm>
          <a:prstGeom prst="rect">
            <a:avLst/>
          </a:prstGeom>
        </p:spPr>
        <p:txBody>
          <a:bodyPr lIns="91439" tIns="45719" rIns="91439" bIns="45719" anchor="t">
            <a:normAutofit/>
          </a:bodyPr>
          <a:lstStyle/>
          <a:p>
            <a:endParaRPr/>
          </a:p>
        </p:txBody>
      </p:sp>
      <p:sp>
        <p:nvSpPr>
          <p:cNvPr id="95" name="Shape 95"/>
          <p:cNvSpPr>
            <a:spLocks noGrp="1"/>
          </p:cNvSpPr>
          <p:nvPr>
            <p:ph type="pic" sz="half" idx="15"/>
          </p:nvPr>
        </p:nvSpPr>
        <p:spPr>
          <a:xfrm>
            <a:off x="952500" y="635000"/>
            <a:ext cx="5334000" cy="7880350"/>
          </a:xfrm>
          <a:prstGeom prst="rect">
            <a:avLst/>
          </a:prstGeom>
        </p:spPr>
        <p:txBody>
          <a:bodyPr lIns="91439" tIns="45719" rIns="91439" bIns="45719" anchor="t">
            <a:normAutofit/>
          </a:bodyPr>
          <a:lstStyle/>
          <a:p>
            <a:endParaRPr/>
          </a:p>
        </p:txBody>
      </p:sp>
      <p:sp>
        <p:nvSpPr>
          <p:cNvPr id="96" name="Shape 9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1" name="Shape 111"/>
          <p:cNvSpPr>
            <a:spLocks noGrp="1"/>
          </p:cNvSpPr>
          <p:nvPr>
            <p:ph type="body" sz="quarter" idx="13" hasCustomPrompt="1"/>
          </p:nvPr>
        </p:nvSpPr>
        <p:spPr>
          <a:xfrm>
            <a:off x="1270000" y="5638800"/>
            <a:ext cx="10464800" cy="469900"/>
          </a:xfrm>
          <a:prstGeom prst="rect">
            <a:avLst/>
          </a:prstGeom>
        </p:spPr>
        <p:txBody>
          <a:bodyPr anchor="t">
            <a:spAutoFit/>
          </a:bodyPr>
          <a:lstStyle>
            <a:lvl1pPr marL="0" indent="0" algn="ctr">
              <a:spcBef>
                <a:spcPts val="0"/>
              </a:spcBef>
              <a:buSzTx/>
              <a:buNone/>
              <a:defRPr sz="2400" b="0" i="0" baseline="0">
                <a:ea typeface="Microsoft YaHei Regular" charset="-122"/>
              </a:defRPr>
            </a:lvl1pPr>
          </a:lstStyle>
          <a:p>
            <a:r>
              <a:rPr dirty="0"/>
              <a:t>–Johnny Appleseed</a:t>
            </a:r>
          </a:p>
        </p:txBody>
      </p:sp>
      <p:sp>
        <p:nvSpPr>
          <p:cNvPr id="112" name="Shape 112"/>
          <p:cNvSpPr>
            <a:spLocks noGrp="1"/>
          </p:cNvSpPr>
          <p:nvPr>
            <p:ph type="body" sz="quarter" idx="14" hasCustomPrompt="1"/>
          </p:nvPr>
        </p:nvSpPr>
        <p:spPr>
          <a:xfrm>
            <a:off x="1270000" y="3542516"/>
            <a:ext cx="10464800" cy="687368"/>
          </a:xfrm>
          <a:prstGeom prst="rect">
            <a:avLst/>
          </a:prstGeom>
        </p:spPr>
        <p:txBody>
          <a:bodyPr>
            <a:spAutoFit/>
          </a:bodyPr>
          <a:lstStyle>
            <a:lvl1pPr marL="0" indent="0" algn="ctr">
              <a:spcBef>
                <a:spcPts val="0"/>
              </a:spcBef>
              <a:buSzTx/>
              <a:buNone/>
              <a:defRPr baseline="0">
                <a:ea typeface="微软雅黑" panose="020B0503020204020204" charset="-122"/>
              </a:defRPr>
            </a:lvl1pPr>
          </a:lstStyle>
          <a:p>
            <a:r>
              <a:rPr dirty="0"/>
              <a:t>“在此键入引文。”</a:t>
            </a:r>
          </a:p>
        </p:txBody>
      </p:sp>
      <p:sp>
        <p:nvSpPr>
          <p:cNvPr id="113" name="Shape 11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20" name="Shape 12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我介绍">
    <p:spTree>
      <p:nvGrpSpPr>
        <p:cNvPr id="1" name=""/>
        <p:cNvGrpSpPr/>
        <p:nvPr/>
      </p:nvGrpSpPr>
      <p:grpSpPr>
        <a:xfrm>
          <a:off x="0" y="0"/>
          <a:ext cx="0" cy="0"/>
          <a:chOff x="0" y="0"/>
          <a:chExt cx="0" cy="0"/>
        </a:xfrm>
      </p:grpSpPr>
      <p:sp>
        <p:nvSpPr>
          <p:cNvPr id="23" name="Shape 23"/>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04"/>
            <a:ext cx="13011550" cy="9757901"/>
          </a:xfrm>
          <a:prstGeom prst="rect">
            <a:avLst/>
          </a:prstGeom>
        </p:spPr>
      </p:pic>
      <p:sp>
        <p:nvSpPr>
          <p:cNvPr id="9" name="Shape 14"/>
          <p:cNvSpPr>
            <a:spLocks noGrp="1"/>
          </p:cNvSpPr>
          <p:nvPr>
            <p:ph type="body" sz="quarter" idx="1" hasCustomPrompt="1"/>
          </p:nvPr>
        </p:nvSpPr>
        <p:spPr>
          <a:xfrm>
            <a:off x="1079399" y="3019423"/>
            <a:ext cx="1511401" cy="866777"/>
          </a:xfrm>
          <a:prstGeom prst="rect">
            <a:avLst/>
          </a:prstGeom>
          <a:ln>
            <a:noFill/>
          </a:ln>
        </p:spPr>
        <p:txBody>
          <a:bodyPr anchor="b">
            <a:normAutofit/>
          </a:bodyPr>
          <a:lstStyle>
            <a:lvl1pPr marL="0" indent="0" algn="dist">
              <a:spcBef>
                <a:spcPts val="0"/>
              </a:spcBef>
              <a:buSzTx/>
              <a:buNone/>
              <a:defRPr sz="4400" b="0" i="0" baseline="0">
                <a:solidFill>
                  <a:schemeClr val="accent1"/>
                </a:solidFill>
                <a:latin typeface="Arial" panose="020B0604020202020204" pitchFamily="34" charset="0"/>
                <a:ea typeface="微软雅黑" panose="020B0503020204020204" charset="-122"/>
                <a:cs typeface="Microsoft YaHei Regular" charset="-122"/>
              </a:defRPr>
            </a:lvl1pPr>
            <a:lvl2pPr marL="0" indent="228600" algn="l">
              <a:spcBef>
                <a:spcPts val="0"/>
              </a:spcBef>
              <a:buSzTx/>
              <a:buNone/>
              <a:defRPr sz="3200" baseline="0">
                <a:ea typeface="微软雅黑" panose="020B0503020204020204" charset="-122"/>
              </a:defRPr>
            </a:lvl2pPr>
            <a:lvl3pPr marL="0" indent="457200" algn="l">
              <a:spcBef>
                <a:spcPts val="0"/>
              </a:spcBef>
              <a:buSzTx/>
              <a:buNone/>
              <a:defRPr sz="3200" baseline="0">
                <a:ea typeface="微软雅黑" panose="020B0503020204020204" charset="-122"/>
              </a:defRPr>
            </a:lvl3pPr>
            <a:lvl4pPr marL="0" indent="685800" algn="l">
              <a:spcBef>
                <a:spcPts val="0"/>
              </a:spcBef>
              <a:buSzTx/>
              <a:buNone/>
              <a:defRPr sz="3200" baseline="0">
                <a:ea typeface="微软雅黑" panose="020B0503020204020204" charset="-122"/>
              </a:defRPr>
            </a:lvl4pPr>
            <a:lvl5pPr marL="0" indent="914400" algn="l">
              <a:spcBef>
                <a:spcPts val="0"/>
              </a:spcBef>
              <a:buSzTx/>
              <a:buNone/>
              <a:defRPr sz="3200" baseline="0">
                <a:ea typeface="微软雅黑" panose="020B0503020204020204" charset="-122"/>
              </a:defRPr>
            </a:lvl5pPr>
          </a:lstStyle>
          <a:p>
            <a:r>
              <a:rPr lang="zh-CN" altLang="en-US" dirty="0" smtClean="0"/>
              <a:t>姓名</a:t>
            </a:r>
            <a:endParaRPr dirty="0"/>
          </a:p>
        </p:txBody>
      </p:sp>
      <p:sp>
        <p:nvSpPr>
          <p:cNvPr id="10" name="Shape 14"/>
          <p:cNvSpPr>
            <a:spLocks noGrp="1"/>
          </p:cNvSpPr>
          <p:nvPr>
            <p:ph type="body" sz="quarter" idx="14" hasCustomPrompt="1"/>
          </p:nvPr>
        </p:nvSpPr>
        <p:spPr>
          <a:xfrm>
            <a:off x="2636045" y="3019423"/>
            <a:ext cx="4044255" cy="828676"/>
          </a:xfrm>
          <a:prstGeom prst="rect">
            <a:avLst/>
          </a:prstGeom>
          <a:ln>
            <a:noFill/>
          </a:ln>
        </p:spPr>
        <p:txBody>
          <a:bodyPr anchor="b">
            <a:normAutofit/>
          </a:bodyPr>
          <a:lstStyle>
            <a:lvl1pPr marL="0" indent="0" algn="l">
              <a:spcBef>
                <a:spcPts val="0"/>
              </a:spcBef>
              <a:buSzTx/>
              <a:buNone/>
              <a:defRPr sz="2800" b="0" i="0" baseline="0">
                <a:solidFill>
                  <a:schemeClr val="tx2">
                    <a:lumMod val="50000"/>
                  </a:schemeClr>
                </a:solidFill>
                <a:latin typeface="Arial" panose="020B0604020202020204" pitchFamily="34" charset="0"/>
                <a:ea typeface="微软雅黑" panose="020B0503020204020204" charset="-122"/>
                <a:cs typeface="PingFang SC" charset="-122"/>
              </a:defRPr>
            </a:lvl1pPr>
            <a:lvl2pPr marL="0" indent="228600" algn="l">
              <a:spcBef>
                <a:spcPts val="0"/>
              </a:spcBef>
              <a:buSzTx/>
              <a:buNone/>
              <a:defRPr sz="3200" baseline="0">
                <a:ea typeface="微软雅黑" panose="020B0503020204020204" charset="-122"/>
              </a:defRPr>
            </a:lvl2pPr>
            <a:lvl3pPr marL="0" indent="457200" algn="l">
              <a:spcBef>
                <a:spcPts val="0"/>
              </a:spcBef>
              <a:buSzTx/>
              <a:buNone/>
              <a:defRPr sz="3200" baseline="0">
                <a:ea typeface="微软雅黑" panose="020B0503020204020204" charset="-122"/>
              </a:defRPr>
            </a:lvl3pPr>
            <a:lvl4pPr marL="0" indent="685800" algn="l">
              <a:spcBef>
                <a:spcPts val="0"/>
              </a:spcBef>
              <a:buSzTx/>
              <a:buNone/>
              <a:defRPr sz="3200" baseline="0">
                <a:ea typeface="微软雅黑" panose="020B0503020204020204" charset="-122"/>
              </a:defRPr>
            </a:lvl4pPr>
            <a:lvl5pPr marL="0" indent="914400" algn="l">
              <a:spcBef>
                <a:spcPts val="0"/>
              </a:spcBef>
              <a:buSzTx/>
              <a:buNone/>
              <a:defRPr sz="3200" baseline="0">
                <a:ea typeface="微软雅黑" panose="020B0503020204020204" charset="-122"/>
              </a:defRPr>
            </a:lvl5pPr>
          </a:lstStyle>
          <a:p>
            <a:r>
              <a:rPr lang="zh-CN" altLang="en-US" dirty="0" smtClean="0"/>
              <a:t>单击添加</a:t>
            </a:r>
            <a:r>
              <a:rPr lang="en-US" altLang="zh-CN" dirty="0" smtClean="0"/>
              <a:t>Tittle</a:t>
            </a:r>
            <a:endParaRPr dirty="0"/>
          </a:p>
        </p:txBody>
      </p:sp>
      <p:sp>
        <p:nvSpPr>
          <p:cNvPr id="11" name="Shape 31"/>
          <p:cNvSpPr>
            <a:spLocks noGrp="1"/>
          </p:cNvSpPr>
          <p:nvPr>
            <p:ph type="body" idx="15" hasCustomPrompt="1"/>
          </p:nvPr>
        </p:nvSpPr>
        <p:spPr>
          <a:xfrm>
            <a:off x="1079398" y="4305300"/>
            <a:ext cx="5600903" cy="4110038"/>
          </a:xfrm>
          <a:prstGeom prst="rect">
            <a:avLst/>
          </a:prstGeom>
        </p:spPr>
        <p:txBody>
          <a:bodyPr anchor="t">
            <a:normAutofit/>
          </a:bodyPr>
          <a:lstStyle>
            <a:lvl1pPr marL="0" indent="-288290" algn="l">
              <a:lnSpc>
                <a:spcPct val="150000"/>
              </a:lnSpc>
              <a:spcBef>
                <a:spcPts val="1300"/>
              </a:spcBef>
              <a:buClr>
                <a:schemeClr val="accent1">
                  <a:lumMod val="40000"/>
                  <a:lumOff val="60000"/>
                </a:schemeClr>
              </a:buClr>
              <a:buSzPct val="70000"/>
              <a:buFont typeface="Wingdings" panose="05000000000000000000" pitchFamily="2" charset="2"/>
              <a:buChar char="l"/>
              <a:defRPr sz="2000" b="0" i="0" baseline="0">
                <a:solidFill>
                  <a:schemeClr val="tx2">
                    <a:lumMod val="50000"/>
                  </a:schemeClr>
                </a:solidFill>
                <a:latin typeface="Arial" panose="020B0604020202020204" pitchFamily="34" charset="0"/>
                <a:ea typeface="微软雅黑" panose="020B0503020204020204" charset="-122"/>
                <a:cs typeface="PingFang SC" charset="-122"/>
              </a:defRPr>
            </a:lvl1pPr>
            <a:lvl2pPr marL="889000" indent="-288290" algn="l">
              <a:spcBef>
                <a:spcPts val="2400"/>
              </a:spcBef>
              <a:buClr>
                <a:schemeClr val="accent1">
                  <a:lumMod val="40000"/>
                  <a:lumOff val="60000"/>
                </a:schemeClr>
              </a:buClr>
              <a:buSzPct val="70000"/>
              <a:buFont typeface="Wingdings" panose="05000000000000000000" pitchFamily="2" charset="2"/>
              <a:buChar char="l"/>
              <a:defRPr sz="2000" baseline="0">
                <a:solidFill>
                  <a:schemeClr val="tx2">
                    <a:lumMod val="50000"/>
                  </a:schemeClr>
                </a:solidFill>
                <a:latin typeface="FZLanTingHei-L-GBK" charset="-122"/>
                <a:ea typeface="FZLanTingHei-L-GBK" charset="-122"/>
                <a:cs typeface="FZLanTingHei-L-GBK" charset="-122"/>
              </a:defRPr>
            </a:lvl2pPr>
            <a:lvl3pPr marL="1333500" indent="-288290" algn="l">
              <a:spcBef>
                <a:spcPts val="2400"/>
              </a:spcBef>
              <a:buClr>
                <a:schemeClr val="accent1">
                  <a:lumMod val="40000"/>
                  <a:lumOff val="60000"/>
                </a:schemeClr>
              </a:buClr>
              <a:buSzPct val="70000"/>
              <a:buFont typeface="Wingdings" panose="05000000000000000000" pitchFamily="2" charset="2"/>
              <a:buChar char="l"/>
              <a:defRPr sz="2000" baseline="0">
                <a:solidFill>
                  <a:schemeClr val="tx2">
                    <a:lumMod val="50000"/>
                  </a:schemeClr>
                </a:solidFill>
                <a:latin typeface="FZLanTingHei-L-GBK" charset="-122"/>
                <a:ea typeface="FZLanTingHei-L-GBK" charset="-122"/>
                <a:cs typeface="FZLanTingHei-L-GBK" charset="-122"/>
              </a:defRPr>
            </a:lvl3pPr>
            <a:lvl4pPr marL="1778000" indent="-288290" algn="l">
              <a:spcBef>
                <a:spcPts val="2400"/>
              </a:spcBef>
              <a:buClr>
                <a:schemeClr val="accent1">
                  <a:lumMod val="40000"/>
                  <a:lumOff val="60000"/>
                </a:schemeClr>
              </a:buClr>
              <a:buSzPct val="70000"/>
              <a:buFont typeface="Wingdings" panose="05000000000000000000" pitchFamily="2" charset="2"/>
              <a:buChar char="l"/>
              <a:defRPr sz="2000" baseline="0">
                <a:solidFill>
                  <a:schemeClr val="tx2">
                    <a:lumMod val="50000"/>
                  </a:schemeClr>
                </a:solidFill>
                <a:latin typeface="FZLanTingHei-L-GBK" charset="-122"/>
                <a:ea typeface="FZLanTingHei-L-GBK" charset="-122"/>
                <a:cs typeface="FZLanTingHei-L-GBK" charset="-122"/>
              </a:defRPr>
            </a:lvl4pPr>
            <a:lvl5pPr marL="2222500" indent="-288290" algn="l">
              <a:spcBef>
                <a:spcPts val="2400"/>
              </a:spcBef>
              <a:buClr>
                <a:schemeClr val="accent1">
                  <a:lumMod val="40000"/>
                  <a:lumOff val="60000"/>
                </a:schemeClr>
              </a:buClr>
              <a:buSzPct val="70000"/>
              <a:buFont typeface="Wingdings" panose="05000000000000000000" pitchFamily="2" charset="2"/>
              <a:buChar char="l"/>
              <a:defRPr sz="2000" baseline="0">
                <a:solidFill>
                  <a:schemeClr val="tx2">
                    <a:lumMod val="50000"/>
                  </a:schemeClr>
                </a:solidFill>
                <a:latin typeface="FZLanTingHei-L-GBK" charset="-122"/>
                <a:ea typeface="FZLanTingHei-L-GBK" charset="-122"/>
                <a:cs typeface="FZLanTingHei-L-GBK" charset="-122"/>
              </a:defRPr>
            </a:lvl5pPr>
          </a:lstStyle>
          <a:p>
            <a:r>
              <a:rPr lang="zh-CN" altLang="en-US" dirty="0" smtClean="0"/>
              <a:t>在此输入个人简介</a:t>
            </a:r>
            <a:endParaRPr dirty="0"/>
          </a:p>
        </p:txBody>
      </p:sp>
      <p:sp>
        <p:nvSpPr>
          <p:cNvPr id="7" name="Shape 47"/>
          <p:cNvSpPr>
            <a:spLocks noGrp="1" noChangeAspect="1"/>
          </p:cNvSpPr>
          <p:nvPr>
            <p:ph type="pic" sz="half" idx="13" hasCustomPrompt="1"/>
          </p:nvPr>
        </p:nvSpPr>
        <p:spPr>
          <a:xfrm>
            <a:off x="7204075" y="1319214"/>
            <a:ext cx="4754563" cy="7096124"/>
          </a:xfrm>
          <a:prstGeom prst="rect">
            <a:avLst/>
          </a:prstGeom>
          <a:effectLst>
            <a:outerShdw blurRad="254000" sx="104000" sy="104000" algn="ctr" rotWithShape="0">
              <a:prstClr val="black">
                <a:alpha val="9000"/>
              </a:prstClr>
            </a:outerShdw>
          </a:effectLst>
        </p:spPr>
        <p:txBody>
          <a:bodyPr lIns="91439" tIns="45719" rIns="91439" bIns="45719" anchor="t">
            <a:normAutofit/>
          </a:bodyPr>
          <a:lstStyle>
            <a:lvl1pPr>
              <a:defRPr>
                <a:solidFill>
                  <a:schemeClr val="tx2">
                    <a:lumMod val="50000"/>
                  </a:schemeClr>
                </a:solidFill>
                <a:effectLst/>
              </a:defRPr>
            </a:lvl1pPr>
          </a:lstStyle>
          <a:p>
            <a:r>
              <a:rPr lang="zh-CN" altLang="en-US" dirty="0" smtClean="0"/>
              <a:t>单击添加个人照片</a:t>
            </a:r>
            <a:endParaRPr dirty="0"/>
          </a:p>
        </p:txBody>
      </p:sp>
    </p:spTree>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感谢">
    <p:spTree>
      <p:nvGrpSpPr>
        <p:cNvPr id="1" name=""/>
        <p:cNvGrpSpPr/>
        <p:nvPr/>
      </p:nvGrpSpPr>
      <p:grpSpPr>
        <a:xfrm>
          <a:off x="0" y="0"/>
          <a:ext cx="0" cy="0"/>
          <a:chOff x="0" y="0"/>
          <a:chExt cx="0" cy="0"/>
        </a:xfrm>
      </p:grpSpPr>
      <p:sp>
        <p:nvSpPr>
          <p:cNvPr id="120" name="Shape 120"/>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dirty="0"/>
          </a:p>
        </p:txBody>
      </p:sp>
      <p:sp>
        <p:nvSpPr>
          <p:cNvPr id="14" name="Shape 31"/>
          <p:cNvSpPr>
            <a:spLocks noGrp="1"/>
          </p:cNvSpPr>
          <p:nvPr>
            <p:ph type="body" idx="1" hasCustomPrompt="1"/>
          </p:nvPr>
        </p:nvSpPr>
        <p:spPr>
          <a:xfrm>
            <a:off x="1279530" y="2895600"/>
            <a:ext cx="10617200" cy="722956"/>
          </a:xfrm>
          <a:prstGeom prst="rect">
            <a:avLst/>
          </a:prstGeom>
        </p:spPr>
        <p:txBody>
          <a:bodyPr>
            <a:normAutofit/>
          </a:bodyPr>
          <a:lstStyle>
            <a:lvl1pPr marL="504190" indent="-457200">
              <a:buSzPct val="100000"/>
              <a:buFont typeface="Arial" panose="020B0604020202020204" pitchFamily="34" charset="0"/>
              <a:buChar char="•"/>
              <a:defRPr sz="4400" b="0" i="0" baseline="0">
                <a:solidFill>
                  <a:srgbClr val="FFF508"/>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在此输入第一章标题</a:t>
            </a:r>
            <a:endParaRPr dirty="0"/>
          </a:p>
        </p:txBody>
      </p:sp>
      <p:sp>
        <p:nvSpPr>
          <p:cNvPr id="15" name="Shape 31"/>
          <p:cNvSpPr>
            <a:spLocks noGrp="1"/>
          </p:cNvSpPr>
          <p:nvPr>
            <p:ph type="body" idx="11" hasCustomPrompt="1"/>
          </p:nvPr>
        </p:nvSpPr>
        <p:spPr>
          <a:xfrm>
            <a:off x="1284824" y="36240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在此输入第二章标题</a:t>
            </a:r>
            <a:endParaRPr dirty="0"/>
          </a:p>
        </p:txBody>
      </p:sp>
      <p:sp>
        <p:nvSpPr>
          <p:cNvPr id="16" name="Shape 31"/>
          <p:cNvSpPr>
            <a:spLocks noGrp="1"/>
          </p:cNvSpPr>
          <p:nvPr>
            <p:ph type="body" idx="12" hasCustomPrompt="1"/>
          </p:nvPr>
        </p:nvSpPr>
        <p:spPr>
          <a:xfrm>
            <a:off x="1284824" y="43479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在此输入第三章标题</a:t>
            </a:r>
            <a:endParaRPr lang="zh-CN" altLang="en-US" dirty="0"/>
          </a:p>
        </p:txBody>
      </p:sp>
      <p:sp>
        <p:nvSpPr>
          <p:cNvPr id="17" name="Shape 31"/>
          <p:cNvSpPr>
            <a:spLocks noGrp="1"/>
          </p:cNvSpPr>
          <p:nvPr>
            <p:ph type="body" idx="13" hasCustomPrompt="1"/>
          </p:nvPr>
        </p:nvSpPr>
        <p:spPr>
          <a:xfrm>
            <a:off x="1284824" y="50718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在此输入第四章标题</a:t>
            </a:r>
            <a:endParaRPr lang="zh-CN" altLang="en-US" dirty="0"/>
          </a:p>
        </p:txBody>
      </p:sp>
      <p:sp>
        <p:nvSpPr>
          <p:cNvPr id="18" name="Shape 31"/>
          <p:cNvSpPr>
            <a:spLocks noGrp="1"/>
          </p:cNvSpPr>
          <p:nvPr>
            <p:ph type="body" idx="14" hasCustomPrompt="1"/>
          </p:nvPr>
        </p:nvSpPr>
        <p:spPr>
          <a:xfrm>
            <a:off x="1284824" y="57957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在此输入第五章标题</a:t>
            </a:r>
            <a:endParaRPr lang="zh-CN" altLang="en-US" dirty="0"/>
          </a:p>
        </p:txBody>
      </p:sp>
      <p:sp>
        <p:nvSpPr>
          <p:cNvPr id="19" name="Shape 31"/>
          <p:cNvSpPr>
            <a:spLocks noGrp="1"/>
          </p:cNvSpPr>
          <p:nvPr>
            <p:ph type="body" idx="15" hasCustomPrompt="1"/>
          </p:nvPr>
        </p:nvSpPr>
        <p:spPr>
          <a:xfrm>
            <a:off x="1284824" y="6514156"/>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在此输入第六章标题</a:t>
            </a:r>
            <a:endParaRPr lang="zh-CN" altLang="en-US"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dirty="0"/>
          </a:p>
        </p:txBody>
      </p:sp>
      <p:sp>
        <p:nvSpPr>
          <p:cNvPr id="14" name="Shape 31"/>
          <p:cNvSpPr>
            <a:spLocks noGrp="1"/>
          </p:cNvSpPr>
          <p:nvPr>
            <p:ph type="body" idx="1" hasCustomPrompt="1"/>
          </p:nvPr>
        </p:nvSpPr>
        <p:spPr>
          <a:xfrm>
            <a:off x="1279530" y="2895600"/>
            <a:ext cx="10617200" cy="722956"/>
          </a:xfrm>
          <a:prstGeom prst="rect">
            <a:avLst/>
          </a:prstGeom>
        </p:spPr>
        <p:txBody>
          <a:bodyPr>
            <a:normAutofit/>
          </a:bodyPr>
          <a:lstStyle>
            <a:lvl1pPr marL="504190" indent="-457200">
              <a:buSzPct val="100000"/>
              <a:buFont typeface="Arial" panose="020B0604020202020204" pitchFamily="34" charset="0"/>
              <a:buChar char="•"/>
              <a:defRPr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在此输入第一章标题</a:t>
            </a:r>
            <a:endParaRPr dirty="0"/>
          </a:p>
        </p:txBody>
      </p:sp>
      <p:sp>
        <p:nvSpPr>
          <p:cNvPr id="15" name="Shape 31"/>
          <p:cNvSpPr>
            <a:spLocks noGrp="1"/>
          </p:cNvSpPr>
          <p:nvPr>
            <p:ph type="body" idx="11" hasCustomPrompt="1"/>
          </p:nvPr>
        </p:nvSpPr>
        <p:spPr>
          <a:xfrm>
            <a:off x="1284824" y="36240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sz="4400" b="0" i="0" u="none" strike="noStrike" kern="0" cap="none" spc="0" normalizeH="0" baseline="0" dirty="0">
                <a:ln>
                  <a:noFill/>
                </a:ln>
                <a:solidFill>
                  <a:srgbClr val="FFF508"/>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4200"/>
              </a:spcBef>
              <a:spcAft>
                <a:spcPts val="0"/>
              </a:spcAft>
              <a:buClrTx/>
              <a:buSzPct val="100000"/>
              <a:buFont typeface="Arial" panose="020B0604020202020204" pitchFamily="34" charset="0"/>
              <a:buChar char="•"/>
            </a:pPr>
            <a:r>
              <a:rPr lang="zh-CN" altLang="en-US" dirty="0" smtClean="0"/>
              <a:t>在此输入第二章标题</a:t>
            </a:r>
            <a:endParaRPr dirty="0"/>
          </a:p>
        </p:txBody>
      </p:sp>
      <p:sp>
        <p:nvSpPr>
          <p:cNvPr id="16" name="Shape 31"/>
          <p:cNvSpPr>
            <a:spLocks noGrp="1"/>
          </p:cNvSpPr>
          <p:nvPr>
            <p:ph type="body" idx="12" hasCustomPrompt="1"/>
          </p:nvPr>
        </p:nvSpPr>
        <p:spPr>
          <a:xfrm>
            <a:off x="1284824" y="43479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在此输入第三章标题</a:t>
            </a:r>
            <a:endParaRPr lang="zh-CN" altLang="en-US" dirty="0"/>
          </a:p>
        </p:txBody>
      </p:sp>
      <p:sp>
        <p:nvSpPr>
          <p:cNvPr id="17" name="Shape 31"/>
          <p:cNvSpPr>
            <a:spLocks noGrp="1"/>
          </p:cNvSpPr>
          <p:nvPr>
            <p:ph type="body" idx="13" hasCustomPrompt="1"/>
          </p:nvPr>
        </p:nvSpPr>
        <p:spPr>
          <a:xfrm>
            <a:off x="1284824" y="50718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在此输入第四章标题</a:t>
            </a:r>
            <a:endParaRPr lang="zh-CN" altLang="en-US" dirty="0"/>
          </a:p>
        </p:txBody>
      </p:sp>
      <p:sp>
        <p:nvSpPr>
          <p:cNvPr id="18" name="Shape 31"/>
          <p:cNvSpPr>
            <a:spLocks noGrp="1"/>
          </p:cNvSpPr>
          <p:nvPr>
            <p:ph type="body" idx="14" hasCustomPrompt="1"/>
          </p:nvPr>
        </p:nvSpPr>
        <p:spPr>
          <a:xfrm>
            <a:off x="1284824" y="57957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在此输入第五章标题</a:t>
            </a:r>
            <a:endParaRPr lang="zh-CN" altLang="en-US" dirty="0"/>
          </a:p>
        </p:txBody>
      </p:sp>
      <p:sp>
        <p:nvSpPr>
          <p:cNvPr id="19" name="Shape 31"/>
          <p:cNvSpPr>
            <a:spLocks noGrp="1"/>
          </p:cNvSpPr>
          <p:nvPr>
            <p:ph type="body" idx="15" hasCustomPrompt="1"/>
          </p:nvPr>
        </p:nvSpPr>
        <p:spPr>
          <a:xfrm>
            <a:off x="1284824" y="6514156"/>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在此输入第六章标题</a:t>
            </a:r>
            <a:endParaRPr lang="zh-CN" alt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dirty="0"/>
          </a:p>
        </p:txBody>
      </p:sp>
      <p:sp>
        <p:nvSpPr>
          <p:cNvPr id="14" name="Shape 31"/>
          <p:cNvSpPr>
            <a:spLocks noGrp="1"/>
          </p:cNvSpPr>
          <p:nvPr>
            <p:ph type="body" idx="1" hasCustomPrompt="1"/>
          </p:nvPr>
        </p:nvSpPr>
        <p:spPr>
          <a:xfrm>
            <a:off x="1279530" y="2895600"/>
            <a:ext cx="10617200" cy="722956"/>
          </a:xfrm>
          <a:prstGeom prst="rect">
            <a:avLst/>
          </a:prstGeom>
        </p:spPr>
        <p:txBody>
          <a:bodyPr>
            <a:normAutofit/>
          </a:bodyPr>
          <a:lstStyle>
            <a:lvl1pPr marL="504190" indent="-457200">
              <a:buSzPct val="100000"/>
              <a:buFont typeface="Arial" panose="020B0604020202020204" pitchFamily="34" charset="0"/>
              <a:buChar char="•"/>
              <a:defRPr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在此输入第一章标题</a:t>
            </a:r>
            <a:endParaRPr dirty="0"/>
          </a:p>
        </p:txBody>
      </p:sp>
      <p:sp>
        <p:nvSpPr>
          <p:cNvPr id="15" name="Shape 31"/>
          <p:cNvSpPr>
            <a:spLocks noGrp="1"/>
          </p:cNvSpPr>
          <p:nvPr>
            <p:ph type="body" idx="11" hasCustomPrompt="1"/>
          </p:nvPr>
        </p:nvSpPr>
        <p:spPr>
          <a:xfrm>
            <a:off x="1284824" y="36240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在此输入第二章标题</a:t>
            </a:r>
            <a:endParaRPr dirty="0"/>
          </a:p>
        </p:txBody>
      </p:sp>
      <p:sp>
        <p:nvSpPr>
          <p:cNvPr id="16" name="Shape 31"/>
          <p:cNvSpPr>
            <a:spLocks noGrp="1"/>
          </p:cNvSpPr>
          <p:nvPr>
            <p:ph type="body" idx="12" hasCustomPrompt="1"/>
          </p:nvPr>
        </p:nvSpPr>
        <p:spPr>
          <a:xfrm>
            <a:off x="1284824" y="43479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4400" b="0" i="0" u="none" strike="noStrike" kern="0" cap="none" spc="0" normalizeH="0" baseline="0" dirty="0">
                <a:ln>
                  <a:noFill/>
                </a:ln>
                <a:solidFill>
                  <a:srgbClr val="FFF508"/>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4200"/>
              </a:spcBef>
              <a:spcAft>
                <a:spcPts val="0"/>
              </a:spcAft>
              <a:buClrTx/>
              <a:buSzPct val="100000"/>
              <a:buFont typeface="Arial" panose="020B0604020202020204" pitchFamily="34" charset="0"/>
              <a:buChar char="•"/>
            </a:pPr>
            <a:r>
              <a:rPr lang="zh-CN" altLang="en-US" dirty="0" smtClean="0"/>
              <a:t>在此输入第三章标题</a:t>
            </a:r>
            <a:endParaRPr lang="zh-CN" altLang="en-US" dirty="0"/>
          </a:p>
        </p:txBody>
      </p:sp>
      <p:sp>
        <p:nvSpPr>
          <p:cNvPr id="17" name="Shape 31"/>
          <p:cNvSpPr>
            <a:spLocks noGrp="1"/>
          </p:cNvSpPr>
          <p:nvPr>
            <p:ph type="body" idx="13" hasCustomPrompt="1"/>
          </p:nvPr>
        </p:nvSpPr>
        <p:spPr>
          <a:xfrm>
            <a:off x="1284824" y="50718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在此输入第四章标题</a:t>
            </a:r>
            <a:endParaRPr lang="zh-CN" altLang="en-US" dirty="0"/>
          </a:p>
        </p:txBody>
      </p:sp>
      <p:sp>
        <p:nvSpPr>
          <p:cNvPr id="18" name="Shape 31"/>
          <p:cNvSpPr>
            <a:spLocks noGrp="1"/>
          </p:cNvSpPr>
          <p:nvPr>
            <p:ph type="body" idx="14" hasCustomPrompt="1"/>
          </p:nvPr>
        </p:nvSpPr>
        <p:spPr>
          <a:xfrm>
            <a:off x="1284824" y="57957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在此输入第五章标题</a:t>
            </a:r>
            <a:endParaRPr lang="zh-CN" altLang="en-US" dirty="0"/>
          </a:p>
        </p:txBody>
      </p:sp>
      <p:sp>
        <p:nvSpPr>
          <p:cNvPr id="19" name="Shape 31"/>
          <p:cNvSpPr>
            <a:spLocks noGrp="1"/>
          </p:cNvSpPr>
          <p:nvPr>
            <p:ph type="body" idx="15" hasCustomPrompt="1"/>
          </p:nvPr>
        </p:nvSpPr>
        <p:spPr>
          <a:xfrm>
            <a:off x="1284824" y="6514156"/>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在此输入第六章标题</a:t>
            </a:r>
            <a:endParaRPr lang="zh-CN" altLang="en-US"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四章">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dirty="0"/>
          </a:p>
        </p:txBody>
      </p:sp>
      <p:sp>
        <p:nvSpPr>
          <p:cNvPr id="14" name="Shape 31"/>
          <p:cNvSpPr>
            <a:spLocks noGrp="1"/>
          </p:cNvSpPr>
          <p:nvPr>
            <p:ph type="body" idx="1" hasCustomPrompt="1"/>
          </p:nvPr>
        </p:nvSpPr>
        <p:spPr>
          <a:xfrm>
            <a:off x="1279530" y="2895600"/>
            <a:ext cx="10617200" cy="722956"/>
          </a:xfrm>
          <a:prstGeom prst="rect">
            <a:avLst/>
          </a:prstGeom>
        </p:spPr>
        <p:txBody>
          <a:bodyPr>
            <a:normAutofit/>
          </a:bodyPr>
          <a:lstStyle>
            <a:lvl1pPr marL="504190" indent="-457200">
              <a:buSzPct val="100000"/>
              <a:buFont typeface="Arial" panose="020B0604020202020204" pitchFamily="34" charset="0"/>
              <a:buChar char="•"/>
              <a:defRPr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在此输入第一章标题</a:t>
            </a:r>
            <a:endParaRPr dirty="0"/>
          </a:p>
        </p:txBody>
      </p:sp>
      <p:sp>
        <p:nvSpPr>
          <p:cNvPr id="15" name="Shape 31"/>
          <p:cNvSpPr>
            <a:spLocks noGrp="1"/>
          </p:cNvSpPr>
          <p:nvPr>
            <p:ph type="body" idx="11" hasCustomPrompt="1"/>
          </p:nvPr>
        </p:nvSpPr>
        <p:spPr>
          <a:xfrm>
            <a:off x="1284824" y="36240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在此输入第二章标题</a:t>
            </a:r>
            <a:endParaRPr dirty="0"/>
          </a:p>
        </p:txBody>
      </p:sp>
      <p:sp>
        <p:nvSpPr>
          <p:cNvPr id="16" name="Shape 31"/>
          <p:cNvSpPr>
            <a:spLocks noGrp="1"/>
          </p:cNvSpPr>
          <p:nvPr>
            <p:ph type="body" idx="12" hasCustomPrompt="1"/>
          </p:nvPr>
        </p:nvSpPr>
        <p:spPr>
          <a:xfrm>
            <a:off x="1284824" y="43479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在此输入第三章标题</a:t>
            </a:r>
            <a:endParaRPr lang="zh-CN" altLang="en-US" dirty="0"/>
          </a:p>
        </p:txBody>
      </p:sp>
      <p:sp>
        <p:nvSpPr>
          <p:cNvPr id="17" name="Shape 31"/>
          <p:cNvSpPr>
            <a:spLocks noGrp="1"/>
          </p:cNvSpPr>
          <p:nvPr>
            <p:ph type="body" idx="13" hasCustomPrompt="1"/>
          </p:nvPr>
        </p:nvSpPr>
        <p:spPr>
          <a:xfrm>
            <a:off x="1284824" y="50718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4400" b="0" i="0" u="none" strike="noStrike" kern="0" cap="none" spc="0" normalizeH="0" baseline="0" dirty="0">
                <a:ln>
                  <a:noFill/>
                </a:ln>
                <a:solidFill>
                  <a:srgbClr val="FFF508"/>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4200"/>
              </a:spcBef>
              <a:spcAft>
                <a:spcPts val="0"/>
              </a:spcAft>
              <a:buClrTx/>
              <a:buSzPct val="100000"/>
              <a:buFont typeface="Arial" panose="020B0604020202020204" pitchFamily="34" charset="0"/>
              <a:buChar char="•"/>
            </a:pPr>
            <a:r>
              <a:rPr lang="zh-CN" altLang="en-US" dirty="0" smtClean="0"/>
              <a:t>在此输入第四章标题</a:t>
            </a:r>
            <a:endParaRPr lang="zh-CN" altLang="en-US" dirty="0"/>
          </a:p>
        </p:txBody>
      </p:sp>
      <p:sp>
        <p:nvSpPr>
          <p:cNvPr id="18" name="Shape 31"/>
          <p:cNvSpPr>
            <a:spLocks noGrp="1"/>
          </p:cNvSpPr>
          <p:nvPr>
            <p:ph type="body" idx="14" hasCustomPrompt="1"/>
          </p:nvPr>
        </p:nvSpPr>
        <p:spPr>
          <a:xfrm>
            <a:off x="1284824" y="57957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在此输入第五章标题</a:t>
            </a:r>
            <a:endParaRPr lang="zh-CN" altLang="en-US" dirty="0"/>
          </a:p>
        </p:txBody>
      </p:sp>
      <p:sp>
        <p:nvSpPr>
          <p:cNvPr id="19" name="Shape 31"/>
          <p:cNvSpPr>
            <a:spLocks noGrp="1"/>
          </p:cNvSpPr>
          <p:nvPr>
            <p:ph type="body" idx="15" hasCustomPrompt="1"/>
          </p:nvPr>
        </p:nvSpPr>
        <p:spPr>
          <a:xfrm>
            <a:off x="1284824" y="6514156"/>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在此输入第六章标题</a:t>
            </a:r>
            <a:endParaRPr lang="zh-CN" alt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五章">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dirty="0"/>
          </a:p>
        </p:txBody>
      </p:sp>
      <p:sp>
        <p:nvSpPr>
          <p:cNvPr id="14" name="Shape 31"/>
          <p:cNvSpPr>
            <a:spLocks noGrp="1"/>
          </p:cNvSpPr>
          <p:nvPr>
            <p:ph type="body" idx="1" hasCustomPrompt="1"/>
          </p:nvPr>
        </p:nvSpPr>
        <p:spPr>
          <a:xfrm>
            <a:off x="1279530" y="2895600"/>
            <a:ext cx="10617200" cy="722956"/>
          </a:xfrm>
          <a:prstGeom prst="rect">
            <a:avLst/>
          </a:prstGeom>
        </p:spPr>
        <p:txBody>
          <a:bodyPr>
            <a:normAutofit/>
          </a:bodyPr>
          <a:lstStyle>
            <a:lvl1pPr marL="504190" indent="-457200">
              <a:buSzPct val="100000"/>
              <a:buFont typeface="Arial" panose="020B0604020202020204" pitchFamily="34" charset="0"/>
              <a:buChar char="•"/>
              <a:defRPr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在此输入第一章标题</a:t>
            </a:r>
            <a:endParaRPr dirty="0"/>
          </a:p>
        </p:txBody>
      </p:sp>
      <p:sp>
        <p:nvSpPr>
          <p:cNvPr id="15" name="Shape 31"/>
          <p:cNvSpPr>
            <a:spLocks noGrp="1"/>
          </p:cNvSpPr>
          <p:nvPr>
            <p:ph type="body" idx="11" hasCustomPrompt="1"/>
          </p:nvPr>
        </p:nvSpPr>
        <p:spPr>
          <a:xfrm>
            <a:off x="1284824" y="36240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在此输入第二章标题</a:t>
            </a:r>
            <a:endParaRPr dirty="0"/>
          </a:p>
        </p:txBody>
      </p:sp>
      <p:sp>
        <p:nvSpPr>
          <p:cNvPr id="16" name="Shape 31"/>
          <p:cNvSpPr>
            <a:spLocks noGrp="1"/>
          </p:cNvSpPr>
          <p:nvPr>
            <p:ph type="body" idx="12" hasCustomPrompt="1"/>
          </p:nvPr>
        </p:nvSpPr>
        <p:spPr>
          <a:xfrm>
            <a:off x="1284824" y="43479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在此输入第三章标题</a:t>
            </a:r>
            <a:endParaRPr lang="zh-CN" altLang="en-US" dirty="0"/>
          </a:p>
        </p:txBody>
      </p:sp>
      <p:sp>
        <p:nvSpPr>
          <p:cNvPr id="17" name="Shape 31"/>
          <p:cNvSpPr>
            <a:spLocks noGrp="1"/>
          </p:cNvSpPr>
          <p:nvPr>
            <p:ph type="body" idx="13" hasCustomPrompt="1"/>
          </p:nvPr>
        </p:nvSpPr>
        <p:spPr>
          <a:xfrm>
            <a:off x="1284824" y="50718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在此输入第四章标题</a:t>
            </a:r>
            <a:endParaRPr lang="zh-CN" altLang="en-US" dirty="0"/>
          </a:p>
        </p:txBody>
      </p:sp>
      <p:sp>
        <p:nvSpPr>
          <p:cNvPr id="18" name="Shape 31"/>
          <p:cNvSpPr>
            <a:spLocks noGrp="1"/>
          </p:cNvSpPr>
          <p:nvPr>
            <p:ph type="body" idx="14" hasCustomPrompt="1"/>
          </p:nvPr>
        </p:nvSpPr>
        <p:spPr>
          <a:xfrm>
            <a:off x="1284824" y="57957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4400" b="0" i="0" u="none" strike="noStrike" kern="0" cap="none" spc="0" normalizeH="0" baseline="0" dirty="0">
                <a:ln>
                  <a:noFill/>
                </a:ln>
                <a:solidFill>
                  <a:srgbClr val="FFF508"/>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4200"/>
              </a:spcBef>
              <a:spcAft>
                <a:spcPts val="0"/>
              </a:spcAft>
              <a:buClrTx/>
              <a:buSzPct val="100000"/>
              <a:buFont typeface="Arial" panose="020B0604020202020204" pitchFamily="34" charset="0"/>
              <a:buChar char="•"/>
            </a:pPr>
            <a:r>
              <a:rPr lang="zh-CN" altLang="en-US" dirty="0" smtClean="0"/>
              <a:t>在此输入第五章标题</a:t>
            </a:r>
            <a:endParaRPr lang="zh-CN" altLang="en-US" dirty="0"/>
          </a:p>
        </p:txBody>
      </p:sp>
      <p:sp>
        <p:nvSpPr>
          <p:cNvPr id="19" name="Shape 31"/>
          <p:cNvSpPr>
            <a:spLocks noGrp="1"/>
          </p:cNvSpPr>
          <p:nvPr>
            <p:ph type="body" idx="15" hasCustomPrompt="1"/>
          </p:nvPr>
        </p:nvSpPr>
        <p:spPr>
          <a:xfrm>
            <a:off x="1284824" y="6514156"/>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在此输入第六章标题</a:t>
            </a:r>
            <a:endParaRPr lang="zh-CN" alt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第六章">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004800" cy="9752838"/>
          </a:xfrm>
          <a:prstGeom prst="rect">
            <a:avLst/>
          </a:prstGeom>
        </p:spPr>
      </p:pic>
      <p:sp>
        <p:nvSpPr>
          <p:cNvPr id="3" name="幻灯片编号占位符 2"/>
          <p:cNvSpPr>
            <a:spLocks noGrp="1"/>
          </p:cNvSpPr>
          <p:nvPr>
            <p:ph type="sldNum" sz="quarter" idx="10"/>
          </p:nvPr>
        </p:nvSpPr>
        <p:spPr/>
        <p:txBody>
          <a:bodyPr/>
          <a:lstStyle/>
          <a:p>
            <a:fld id="{86CB4B4D-7CA3-9044-876B-883B54F8677D}" type="slidenum">
              <a:rPr lang="uk-UA" smtClean="0"/>
              <a:t>‹#›</a:t>
            </a:fld>
            <a:endParaRPr lang="uk-UA" dirty="0"/>
          </a:p>
        </p:txBody>
      </p:sp>
      <p:sp>
        <p:nvSpPr>
          <p:cNvPr id="14" name="Shape 31"/>
          <p:cNvSpPr>
            <a:spLocks noGrp="1"/>
          </p:cNvSpPr>
          <p:nvPr>
            <p:ph type="body" idx="1" hasCustomPrompt="1"/>
          </p:nvPr>
        </p:nvSpPr>
        <p:spPr>
          <a:xfrm>
            <a:off x="1279530" y="2895600"/>
            <a:ext cx="10617200" cy="722956"/>
          </a:xfrm>
          <a:prstGeom prst="rect">
            <a:avLst/>
          </a:prstGeom>
        </p:spPr>
        <p:txBody>
          <a:bodyPr>
            <a:normAutofit/>
          </a:bodyPr>
          <a:lstStyle>
            <a:lvl1pPr marL="504190" indent="-457200">
              <a:buSzPct val="100000"/>
              <a:buFont typeface="Arial" panose="020B0604020202020204" pitchFamily="34" charset="0"/>
              <a:buChar char="•"/>
              <a:defRPr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在此输入第一章标题</a:t>
            </a:r>
            <a:endParaRPr dirty="0"/>
          </a:p>
        </p:txBody>
      </p:sp>
      <p:sp>
        <p:nvSpPr>
          <p:cNvPr id="15" name="Shape 31"/>
          <p:cNvSpPr>
            <a:spLocks noGrp="1"/>
          </p:cNvSpPr>
          <p:nvPr>
            <p:ph type="body" idx="11" hasCustomPrompt="1"/>
          </p:nvPr>
        </p:nvSpPr>
        <p:spPr>
          <a:xfrm>
            <a:off x="1284824" y="3624010"/>
            <a:ext cx="10611906" cy="719390"/>
          </a:xfrm>
          <a:prstGeom prst="rect">
            <a:avLst/>
          </a:prstGeom>
        </p:spPr>
        <p:txBody>
          <a:bodyPr anchor="ctr">
            <a:normAutofit/>
          </a:bodyPr>
          <a:lstStyle>
            <a:lvl1pPr marL="504190" indent="-457200">
              <a:spcBef>
                <a:spcPts val="2400"/>
              </a:spcBef>
              <a:buSzPct val="100000"/>
              <a:buFont typeface="Arial" panose="020B0604020202020204" pitchFamily="34" charset="0"/>
              <a:buChar char="•"/>
              <a:defRPr sz="3200" b="0" i="0" baseline="0">
                <a:solidFill>
                  <a:schemeClr val="tx1"/>
                </a:solidFill>
                <a:latin typeface="Arial" panose="020B0604020202020204" pitchFamily="34" charset="0"/>
                <a:ea typeface="微软雅黑" panose="020B0503020204020204" charset="-122"/>
                <a:cs typeface="PingFang SC" charset="-122"/>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lvl="0"/>
            <a:r>
              <a:rPr lang="zh-CN" altLang="en-US" dirty="0" smtClean="0"/>
              <a:t>在此输入第二章标题</a:t>
            </a:r>
            <a:endParaRPr dirty="0"/>
          </a:p>
        </p:txBody>
      </p:sp>
      <p:sp>
        <p:nvSpPr>
          <p:cNvPr id="16" name="Shape 31"/>
          <p:cNvSpPr>
            <a:spLocks noGrp="1"/>
          </p:cNvSpPr>
          <p:nvPr>
            <p:ph type="body" idx="12" hasCustomPrompt="1"/>
          </p:nvPr>
        </p:nvSpPr>
        <p:spPr>
          <a:xfrm>
            <a:off x="1284824" y="43479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在此输入第三章标题</a:t>
            </a:r>
            <a:endParaRPr lang="zh-CN" altLang="en-US" dirty="0"/>
          </a:p>
        </p:txBody>
      </p:sp>
      <p:sp>
        <p:nvSpPr>
          <p:cNvPr id="17" name="Shape 31"/>
          <p:cNvSpPr>
            <a:spLocks noGrp="1"/>
          </p:cNvSpPr>
          <p:nvPr>
            <p:ph type="body" idx="13" hasCustomPrompt="1"/>
          </p:nvPr>
        </p:nvSpPr>
        <p:spPr>
          <a:xfrm>
            <a:off x="1284824" y="50718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在此输入第四章标题</a:t>
            </a:r>
            <a:endParaRPr lang="zh-CN" altLang="en-US" dirty="0"/>
          </a:p>
        </p:txBody>
      </p:sp>
      <p:sp>
        <p:nvSpPr>
          <p:cNvPr id="18" name="Shape 31"/>
          <p:cNvSpPr>
            <a:spLocks noGrp="1"/>
          </p:cNvSpPr>
          <p:nvPr>
            <p:ph type="body" idx="14" hasCustomPrompt="1"/>
          </p:nvPr>
        </p:nvSpPr>
        <p:spPr>
          <a:xfrm>
            <a:off x="1284824" y="5795710"/>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3200" b="0" i="0" u="none" strike="noStrike" kern="0" cap="none" spc="0" normalizeH="0" baseline="0" dirty="0">
                <a:ln>
                  <a:noFill/>
                </a:ln>
                <a:solidFill>
                  <a:schemeClr val="tx1"/>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2400"/>
              </a:spcBef>
              <a:spcAft>
                <a:spcPts val="0"/>
              </a:spcAft>
              <a:buClrTx/>
              <a:buSzPct val="100000"/>
              <a:buFont typeface="Arial" panose="020B0604020202020204" pitchFamily="34" charset="0"/>
              <a:buChar char="•"/>
            </a:pPr>
            <a:r>
              <a:rPr lang="zh-CN" altLang="en-US" dirty="0" smtClean="0"/>
              <a:t>在此输入第五章标题</a:t>
            </a:r>
            <a:endParaRPr lang="zh-CN" altLang="en-US" dirty="0"/>
          </a:p>
        </p:txBody>
      </p:sp>
      <p:sp>
        <p:nvSpPr>
          <p:cNvPr id="19" name="Shape 31"/>
          <p:cNvSpPr>
            <a:spLocks noGrp="1"/>
          </p:cNvSpPr>
          <p:nvPr>
            <p:ph type="body" idx="15" hasCustomPrompt="1"/>
          </p:nvPr>
        </p:nvSpPr>
        <p:spPr>
          <a:xfrm>
            <a:off x="1284824" y="6514156"/>
            <a:ext cx="10611906" cy="719390"/>
          </a:xfrm>
          <a:prstGeom prst="rect">
            <a:avLst/>
          </a:prstGeom>
        </p:spPr>
        <p:txBody>
          <a:bodyPr anchor="ctr">
            <a:noAutofit/>
          </a:bodyPr>
          <a:lstStyle>
            <a:lvl1pPr marL="504190" indent="-457200">
              <a:spcBef>
                <a:spcPts val="2400"/>
              </a:spcBef>
              <a:buSzPct val="100000"/>
              <a:buFont typeface="Arial" panose="020B0604020202020204" pitchFamily="34" charset="0"/>
              <a:buChar char="•"/>
              <a:defRPr lang="zh-CN" altLang="en-US" sz="4400" b="0" i="0" u="none" strike="noStrike" kern="0" cap="none" spc="0" normalizeH="0" baseline="0" dirty="0">
                <a:ln>
                  <a:noFill/>
                </a:ln>
                <a:solidFill>
                  <a:srgbClr val="FFF508"/>
                </a:solidFill>
                <a:uFillTx/>
                <a:latin typeface="Arial" panose="020B0604020202020204" pitchFamily="34" charset="0"/>
                <a:ea typeface="微软雅黑" panose="020B0503020204020204" charset="-122"/>
                <a:cs typeface="PingFang SC" charset="-122"/>
                <a:sym typeface="Helvetica Light"/>
              </a:defRPr>
            </a:lvl1pPr>
            <a:lvl2pPr marL="889000" indent="-264795">
              <a:buSzPct val="100000"/>
              <a:buFontTx/>
              <a:buBlip>
                <a:blip r:embed="rId3"/>
              </a:buBlip>
              <a:defRPr sz="2800" baseline="0">
                <a:ea typeface="微软雅黑" panose="020B0503020204020204" charset="-122"/>
              </a:defRPr>
            </a:lvl2pPr>
            <a:lvl3pPr marL="1333500" indent="-264795">
              <a:buSzPct val="100000"/>
              <a:buFontTx/>
              <a:buBlip>
                <a:blip r:embed="rId3"/>
              </a:buBlip>
              <a:defRPr sz="2800" baseline="0">
                <a:ea typeface="微软雅黑" panose="020B0503020204020204" charset="-122"/>
              </a:defRPr>
            </a:lvl3pPr>
            <a:lvl4pPr marL="1778000" indent="-264795">
              <a:buSzPct val="100000"/>
              <a:buFontTx/>
              <a:buBlip>
                <a:blip r:embed="rId3"/>
              </a:buBlip>
              <a:defRPr sz="2800" baseline="0">
                <a:ea typeface="微软雅黑" panose="020B0503020204020204" charset="-122"/>
              </a:defRPr>
            </a:lvl4pPr>
            <a:lvl5pPr marL="2222500" indent="-264795">
              <a:buSzPct val="100000"/>
              <a:buFontTx/>
              <a:buBlip>
                <a:blip r:embed="rId3"/>
              </a:buBlip>
              <a:defRPr sz="2800" baseline="0">
                <a:ea typeface="微软雅黑" panose="020B0503020204020204" charset="-122"/>
              </a:defRPr>
            </a:lvl5pPr>
          </a:lstStyle>
          <a:p>
            <a:pPr marL="504190" marR="0" lvl="0" indent="-457200" algn="l" defTabSz="584200" rtl="0" latinLnBrk="0">
              <a:lnSpc>
                <a:spcPct val="100000"/>
              </a:lnSpc>
              <a:spcBef>
                <a:spcPts val="4200"/>
              </a:spcBef>
              <a:spcAft>
                <a:spcPts val="0"/>
              </a:spcAft>
              <a:buClrTx/>
              <a:buSzPct val="100000"/>
              <a:buFont typeface="Arial" panose="020B0604020202020204" pitchFamily="34" charset="0"/>
              <a:buChar char="•"/>
            </a:pPr>
            <a:r>
              <a:rPr lang="zh-CN" altLang="en-US" dirty="0" smtClean="0"/>
              <a:t>在此输入第六章标题</a:t>
            </a:r>
            <a:endParaRPr lang="zh-CN" altLang="en-US"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黑底正文">
    <p:spTree>
      <p:nvGrpSpPr>
        <p:cNvPr id="1" name=""/>
        <p:cNvGrpSpPr/>
        <p:nvPr/>
      </p:nvGrpSpPr>
      <p:grpSpPr>
        <a:xfrm>
          <a:off x="0" y="0"/>
          <a:ext cx="0" cy="0"/>
          <a:chOff x="0" y="0"/>
          <a:chExt cx="0" cy="0"/>
        </a:xfrm>
      </p:grpSpPr>
      <p:sp>
        <p:nvSpPr>
          <p:cNvPr id="30" name="Shape 30"/>
          <p:cNvSpPr>
            <a:spLocks noGrp="1"/>
          </p:cNvSpPr>
          <p:nvPr>
            <p:ph type="title" hasCustomPrompt="1"/>
          </p:nvPr>
        </p:nvSpPr>
        <p:spPr>
          <a:prstGeom prst="rect">
            <a:avLst/>
          </a:prstGeom>
        </p:spPr>
        <p:txBody>
          <a:bodyPr/>
          <a:lstStyle>
            <a:lvl1pPr>
              <a:defRPr baseline="0">
                <a:ea typeface="微软雅黑" panose="020B0503020204020204" charset="-122"/>
              </a:defRPr>
            </a:lvl1pPr>
          </a:lstStyle>
          <a:p>
            <a:r>
              <a:rPr dirty="0"/>
              <a:t>标题文本</a:t>
            </a:r>
          </a:p>
        </p:txBody>
      </p:sp>
      <p:sp>
        <p:nvSpPr>
          <p:cNvPr id="31" name="Shape 31"/>
          <p:cNvSpPr>
            <a:spLocks noGrp="1"/>
          </p:cNvSpPr>
          <p:nvPr>
            <p:ph type="body" idx="1" hasCustomPrompt="1"/>
          </p:nvPr>
        </p:nvSpPr>
        <p:spPr>
          <a:prstGeom prst="rect">
            <a:avLst/>
          </a:prstGeom>
        </p:spPr>
        <p:txBody>
          <a:bodyPr/>
          <a:lstStyle>
            <a:lvl1pPr>
              <a:defRPr baseline="0">
                <a:ea typeface="微软雅黑" panose="020B0503020204020204" charset="-122"/>
              </a:defRPr>
            </a:lvl1pPr>
            <a:lvl2pPr>
              <a:defRPr baseline="0">
                <a:ea typeface="微软雅黑" panose="020B0503020204020204" charset="-122"/>
              </a:defRPr>
            </a:lvl2pPr>
            <a:lvl3pPr>
              <a:defRPr baseline="0">
                <a:ea typeface="微软雅黑" panose="020B0503020204020204" charset="-122"/>
              </a:defRPr>
            </a:lvl3pPr>
            <a:lvl4pPr>
              <a:defRPr baseline="0">
                <a:ea typeface="微软雅黑" panose="020B0503020204020204" charset="-122"/>
              </a:defRPr>
            </a:lvl4pPr>
            <a:lvl5pPr>
              <a:defRPr baseline="0">
                <a:ea typeface="微软雅黑" panose="020B0503020204020204" charset="-122"/>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Shape 3"/>
          <p:cNvSpPr>
            <a:spLocks noGrp="1"/>
          </p:cNvSpPr>
          <p:nvPr>
            <p:ph type="title"/>
          </p:nvPr>
        </p:nvSpPr>
        <p:spPr>
          <a:xfrm>
            <a:off x="952500" y="254000"/>
            <a:ext cx="11099800" cy="2159000"/>
          </a:xfrm>
          <a:prstGeom prst="rect">
            <a:avLst/>
          </a:prstGeom>
          <a:ln w="12700">
            <a:miter lim="400000"/>
          </a:ln>
        </p:spPr>
        <p:txBody>
          <a:bodyPr lIns="50800" tIns="50800" rIns="50800" bIns="50800" anchor="ctr">
            <a:normAutofit/>
          </a:bodyPr>
          <a:lstStyle/>
          <a:p>
            <a:r>
              <a:rPr dirty="0"/>
              <a:t>标题文本</a:t>
            </a:r>
          </a:p>
        </p:txBody>
      </p:sp>
      <p:sp>
        <p:nvSpPr>
          <p:cNvPr id="4" name="Shape 4"/>
          <p:cNvSpPr>
            <a:spLocks noGrp="1"/>
          </p:cNvSpPr>
          <p:nvPr>
            <p:ph type="body" idx="1"/>
          </p:nvPr>
        </p:nvSpPr>
        <p:spPr>
          <a:xfrm>
            <a:off x="952500" y="2667000"/>
            <a:ext cx="11099800" cy="5791200"/>
          </a:xfrm>
          <a:prstGeom prst="rect">
            <a:avLst/>
          </a:prstGeom>
          <a:ln w="12700">
            <a:miter lim="400000"/>
          </a:ln>
        </p:spPr>
        <p:txBody>
          <a:bodyPr lIns="50800" tIns="50800" rIns="50800" bIns="50800" anchor="ctr">
            <a:normAutofit/>
          </a:body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
        <p:nvSpPr>
          <p:cNvPr id="5" name="Shape 5"/>
          <p:cNvSpPr>
            <a:spLocks noGrp="1"/>
          </p:cNvSpPr>
          <p:nvPr>
            <p:ph type="sldNum" sz="quarter" idx="2"/>
          </p:nvPr>
        </p:nvSpPr>
        <p:spPr>
          <a:xfrm>
            <a:off x="6303690" y="9258300"/>
            <a:ext cx="384721" cy="379591"/>
          </a:xfrm>
          <a:prstGeom prst="rect">
            <a:avLst/>
          </a:prstGeom>
          <a:ln w="12700">
            <a:miter lim="400000"/>
          </a:ln>
        </p:spPr>
        <p:txBody>
          <a:bodyPr wrap="none" lIns="50800" tIns="50800" rIns="50800" bIns="50800">
            <a:spAutoFit/>
          </a:bodyPr>
          <a:lstStyle>
            <a:lvl1pPr>
              <a:defRPr sz="1800" b="0" i="0">
                <a:latin typeface="Arial 常规体" charset="0"/>
                <a:ea typeface="Arial 常规体" charset="0"/>
                <a:cs typeface="Arial 常规体" charset="0"/>
              </a:defRPr>
            </a:lvl1pPr>
          </a:lstStyle>
          <a:p>
            <a:fld id="{86CB4B4D-7CA3-9044-876B-883B54F8677D}" type="slidenum">
              <a:rPr lang="uk-UA" smtClean="0"/>
              <a:t>‹#›</a:t>
            </a:fld>
            <a:endParaRPr lang="uk-UA"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7" r:id="rId10"/>
    <p:sldLayoutId id="2147483668"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spd="med"/>
  <p:timing>
    <p:tnLst>
      <p:par>
        <p:cTn id="1" dur="indefinite" restart="never" nodeType="tmRoot"/>
      </p:par>
    </p:tnLst>
  </p:timing>
  <p:txStyles>
    <p:titleStyle>
      <a:lvl1pPr marL="0" marR="0" indent="0" algn="ctr" defTabSz="584200" rtl="0" latinLnBrk="0">
        <a:lnSpc>
          <a:spcPct val="100000"/>
        </a:lnSpc>
        <a:spcBef>
          <a:spcPts val="0"/>
        </a:spcBef>
        <a:spcAft>
          <a:spcPts val="0"/>
        </a:spcAft>
        <a:buClrTx/>
        <a:buSzTx/>
        <a:buFontTx/>
        <a:buNone/>
        <a:defRPr sz="8000" b="0" i="0" u="none" strike="noStrike" kern="0" cap="none" spc="0" normalizeH="0" baseline="0">
          <a:ln>
            <a:noFill/>
          </a:ln>
          <a:solidFill>
            <a:srgbClr val="FFFFFF"/>
          </a:solidFill>
          <a:uFillTx/>
          <a:latin typeface="Arial" panose="020B0604020202020204" pitchFamily="34" charset="0"/>
          <a:ea typeface="微软雅黑" panose="020B0503020204020204" charset="-122"/>
          <a:cs typeface="Microsoft YaHei Regular" charset="-122"/>
          <a:sym typeface="Helvetica Light"/>
        </a:defRPr>
      </a:lvl1pPr>
      <a:lvl2pPr marL="0" marR="0" indent="2286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defRPr sz="3800" b="0" i="0" u="none" strike="noStrike" kern="0" cap="none" spc="0" normalizeH="0" baseline="0">
          <a:ln>
            <a:noFill/>
          </a:ln>
          <a:solidFill>
            <a:srgbClr val="FFFFFF"/>
          </a:solidFill>
          <a:uFillTx/>
          <a:latin typeface="Arial" panose="020B0604020202020204" pitchFamily="34" charset="0"/>
          <a:ea typeface="微软雅黑" panose="020B0503020204020204" charset="-122"/>
          <a:cs typeface="PingFang SC" charset="-122"/>
          <a:sym typeface="Helvetica Light"/>
        </a:defRPr>
      </a:lvl1pPr>
      <a:lvl2pPr marL="889000" marR="0" indent="-444500" algn="l" defTabSz="584200" rtl="0" latinLnBrk="0">
        <a:lnSpc>
          <a:spcPct val="100000"/>
        </a:lnSpc>
        <a:spcBef>
          <a:spcPts val="4200"/>
        </a:spcBef>
        <a:spcAft>
          <a:spcPts val="0"/>
        </a:spcAft>
        <a:buClrTx/>
        <a:buSzPct val="75000"/>
        <a:buFontTx/>
        <a:buChar char="•"/>
        <a:defRPr sz="3800" b="0" i="0" u="none" strike="noStrike" kern="0" cap="none" spc="0" normalizeH="0" baseline="0">
          <a:ln>
            <a:noFill/>
          </a:ln>
          <a:solidFill>
            <a:srgbClr val="FFFFFF"/>
          </a:solidFill>
          <a:uFillTx/>
          <a:latin typeface="Arial" panose="020B0604020202020204" pitchFamily="34" charset="0"/>
          <a:ea typeface="微软雅黑" panose="020B0503020204020204" charset="-122"/>
          <a:cs typeface="PingFang SC" charset="-122"/>
          <a:sym typeface="Helvetica Light"/>
        </a:defRPr>
      </a:lvl2pPr>
      <a:lvl3pPr marL="1333500" marR="0" indent="-444500" algn="l" defTabSz="584200" rtl="0" latinLnBrk="0">
        <a:lnSpc>
          <a:spcPct val="100000"/>
        </a:lnSpc>
        <a:spcBef>
          <a:spcPts val="4200"/>
        </a:spcBef>
        <a:spcAft>
          <a:spcPts val="0"/>
        </a:spcAft>
        <a:buClrTx/>
        <a:buSzPct val="75000"/>
        <a:buFontTx/>
        <a:buChar char="•"/>
        <a:defRPr sz="3800" b="0" i="0" u="none" strike="noStrike" kern="0" cap="none" spc="0" normalizeH="0" baseline="0">
          <a:ln>
            <a:noFill/>
          </a:ln>
          <a:solidFill>
            <a:srgbClr val="FFFFFF"/>
          </a:solidFill>
          <a:uFillTx/>
          <a:latin typeface="Arial" panose="020B0604020202020204" pitchFamily="34" charset="0"/>
          <a:ea typeface="微软雅黑" panose="020B0503020204020204" charset="-122"/>
          <a:cs typeface="PingFang SC" charset="-122"/>
          <a:sym typeface="Helvetica Light"/>
        </a:defRPr>
      </a:lvl3pPr>
      <a:lvl4pPr marL="1778000" marR="0" indent="-444500" algn="l" defTabSz="584200" rtl="0" latinLnBrk="0">
        <a:lnSpc>
          <a:spcPct val="100000"/>
        </a:lnSpc>
        <a:spcBef>
          <a:spcPts val="4200"/>
        </a:spcBef>
        <a:spcAft>
          <a:spcPts val="0"/>
        </a:spcAft>
        <a:buClrTx/>
        <a:buSzPct val="75000"/>
        <a:buFontTx/>
        <a:buChar char="•"/>
        <a:defRPr sz="3800" b="0" i="0" u="none" strike="noStrike" kern="0" cap="none" spc="0" normalizeH="0" baseline="0">
          <a:ln>
            <a:noFill/>
          </a:ln>
          <a:solidFill>
            <a:srgbClr val="FFFFFF"/>
          </a:solidFill>
          <a:uFillTx/>
          <a:latin typeface="Arial" panose="020B0604020202020204" pitchFamily="34" charset="0"/>
          <a:ea typeface="微软雅黑" panose="020B0503020204020204" charset="-122"/>
          <a:cs typeface="PingFang SC" charset="-122"/>
          <a:sym typeface="Helvetica Light"/>
        </a:defRPr>
      </a:lvl4pPr>
      <a:lvl5pPr marL="2222500" marR="0" indent="-444500" algn="l" defTabSz="584200" rtl="0" latinLnBrk="0">
        <a:lnSpc>
          <a:spcPct val="100000"/>
        </a:lnSpc>
        <a:spcBef>
          <a:spcPts val="4200"/>
        </a:spcBef>
        <a:spcAft>
          <a:spcPts val="0"/>
        </a:spcAft>
        <a:buClrTx/>
        <a:buSzPct val="75000"/>
        <a:buFontTx/>
        <a:buChar char="•"/>
        <a:defRPr sz="3800" b="0" i="0" u="none" strike="noStrike" kern="0" cap="none" spc="0" normalizeH="0" baseline="0">
          <a:ln>
            <a:noFill/>
          </a:ln>
          <a:solidFill>
            <a:srgbClr val="FFFFFF"/>
          </a:solidFill>
          <a:uFillTx/>
          <a:latin typeface="Arial" panose="020B0604020202020204" pitchFamily="34" charset="0"/>
          <a:ea typeface="微软雅黑" panose="020B0503020204020204" charset="-122"/>
          <a:cs typeface="PingFang SC" charset="-122"/>
          <a:sym typeface="Helvetica Light"/>
        </a:defRPr>
      </a:lvl5pPr>
      <a:lvl6pPr marL="2667000" marR="0" indent="-444500" algn="l" defTabSz="584200" rtl="0" latinLnBrk="0">
        <a:lnSpc>
          <a:spcPct val="100000"/>
        </a:lnSpc>
        <a:spcBef>
          <a:spcPts val="4200"/>
        </a:spcBef>
        <a:spcAft>
          <a:spcPts val="0"/>
        </a:spcAft>
        <a:buClrTx/>
        <a:buSzPct val="75000"/>
        <a:buFontTx/>
        <a:buChar char="•"/>
        <a:defRPr sz="3800" b="0" i="0" u="none" strike="noStrike" cap="none" spc="0" baseline="0">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defRPr sz="3800" b="0" i="0" u="none" strike="noStrike" cap="none" spc="0" baseline="0">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defRPr sz="3800" b="0" i="0" u="none" strike="noStrike" cap="none" spc="0" baseline="0">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5.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分布式实现那些事儿</a:t>
            </a:r>
            <a:r>
              <a:rPr kumimoji="1" lang="en-US" altLang="zh-CN" dirty="0" smtClean="0"/>
              <a:t/>
            </a:r>
            <a:br>
              <a:rPr kumimoji="1" lang="en-US" altLang="zh-CN" dirty="0" smtClean="0"/>
            </a:br>
            <a:r>
              <a:rPr kumimoji="1" lang="en-US" altLang="zh-CN" sz="3200" dirty="0" smtClean="0"/>
              <a:t>Pegasus</a:t>
            </a:r>
            <a:r>
              <a:rPr kumimoji="1" lang="zh-CN" altLang="en-US" sz="3200" dirty="0" smtClean="0"/>
              <a:t>背后的故事</a:t>
            </a:r>
            <a:endParaRPr kumimoji="1" lang="zh-CN" altLang="en-US" dirty="0"/>
          </a:p>
        </p:txBody>
      </p:sp>
      <p:sp>
        <p:nvSpPr>
          <p:cNvPr id="3" name="文本占位符 2"/>
          <p:cNvSpPr>
            <a:spLocks noGrp="1"/>
          </p:cNvSpPr>
          <p:nvPr>
            <p:ph type="body" sz="quarter" idx="1"/>
          </p:nvPr>
        </p:nvSpPr>
        <p:spPr/>
        <p:txBody>
          <a:bodyPr>
            <a:normAutofit/>
          </a:bodyPr>
          <a:lstStyle/>
          <a:p>
            <a:r>
              <a:rPr kumimoji="1" lang="zh-CN" altLang="en-US" dirty="0" smtClean="0"/>
              <a:t>孙伟杰</a:t>
            </a:r>
            <a:endParaRPr kumimoji="1" lang="zh-CN" altLang="en-US" dirty="0"/>
          </a:p>
        </p:txBody>
      </p:sp>
      <p:sp>
        <p:nvSpPr>
          <p:cNvPr id="4" name="文本占位符 3"/>
          <p:cNvSpPr>
            <a:spLocks noGrp="1"/>
          </p:cNvSpPr>
          <p:nvPr>
            <p:ph type="body" sz="quarter" idx="10"/>
          </p:nvPr>
        </p:nvSpPr>
        <p:spPr/>
        <p:txBody>
          <a:bodyPr>
            <a:normAutofit fontScale="97500"/>
          </a:bodyPr>
          <a:lstStyle/>
          <a:p>
            <a:r>
              <a:rPr kumimoji="1" lang="zh-CN" altLang="en-US" dirty="0" smtClean="0"/>
              <a:t>小米云存储工程师</a:t>
            </a:r>
            <a:endParaRPr kumimoji="1" lang="zh-CN" altLang="en-US" dirty="0"/>
          </a:p>
        </p:txBody>
      </p:sp>
    </p:spTree>
  </p:cSld>
  <p:clrMapOvr>
    <a:masterClrMapping/>
  </p:clrMapOvr>
  <p:transition spd="med" advTm="13522"/>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Pegasus</a:t>
            </a:r>
            <a:r>
              <a:rPr lang="zh-CN" altLang="en-US" dirty="0" smtClean="0"/>
              <a:t>写请求流程</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412999"/>
            <a:ext cx="12052300" cy="6871517"/>
          </a:xfrm>
          <a:prstGeom prst="rect">
            <a:avLst/>
          </a:prstGeom>
        </p:spPr>
      </p:pic>
    </p:spTree>
    <p:extLst>
      <p:ext uri="{BB962C8B-B14F-4D97-AF65-F5344CB8AC3E}">
        <p14:creationId xmlns:p14="http://schemas.microsoft.com/office/powerpoint/2010/main" val="564643923"/>
      </p:ext>
    </p:extLst>
  </p:cSld>
  <p:clrMapOvr>
    <a:masterClrMapping/>
  </p:clrMapOvr>
  <p:transition spd="med" advTm="8579"/>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Pegasus</a:t>
            </a:r>
            <a:r>
              <a:rPr lang="zh-CN" altLang="en-US" dirty="0"/>
              <a:t>写请求流程</a:t>
            </a:r>
          </a:p>
        </p:txBody>
      </p:sp>
      <p:sp>
        <p:nvSpPr>
          <p:cNvPr id="3" name="文本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412999"/>
            <a:ext cx="12052300" cy="6871517"/>
          </a:xfrm>
          <a:prstGeom prst="rect">
            <a:avLst/>
          </a:prstGeom>
        </p:spPr>
      </p:pic>
    </p:spTree>
    <p:extLst>
      <p:ext uri="{BB962C8B-B14F-4D97-AF65-F5344CB8AC3E}">
        <p14:creationId xmlns:p14="http://schemas.microsoft.com/office/powerpoint/2010/main" val="2083592621"/>
      </p:ext>
    </p:extLst>
  </p:cSld>
  <p:clrMapOvr>
    <a:masterClrMapping/>
  </p:clrMapOvr>
  <p:transition spd="med" advTm="10426"/>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Pegasus</a:t>
            </a:r>
            <a:r>
              <a:rPr lang="zh-CN" altLang="en-US" dirty="0"/>
              <a:t>写请求流程</a:t>
            </a:r>
          </a:p>
        </p:txBody>
      </p:sp>
      <p:sp>
        <p:nvSpPr>
          <p:cNvPr id="3" name="文本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412999"/>
            <a:ext cx="12052300" cy="6871517"/>
          </a:xfrm>
          <a:prstGeom prst="rect">
            <a:avLst/>
          </a:prstGeom>
        </p:spPr>
      </p:pic>
    </p:spTree>
    <p:extLst>
      <p:ext uri="{BB962C8B-B14F-4D97-AF65-F5344CB8AC3E}">
        <p14:creationId xmlns:p14="http://schemas.microsoft.com/office/powerpoint/2010/main" val="1204703769"/>
      </p:ext>
    </p:extLst>
  </p:cSld>
  <p:clrMapOvr>
    <a:masterClrMapping/>
  </p:clrMapOvr>
  <p:transition spd="med" advTm="15323"/>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Pegasus</a:t>
            </a:r>
            <a:r>
              <a:rPr lang="zh-CN" altLang="en-US" dirty="0" smtClean="0"/>
              <a:t>的读请求流程图</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412999"/>
            <a:ext cx="12052300" cy="6871517"/>
          </a:xfrm>
          <a:prstGeom prst="rect">
            <a:avLst/>
          </a:prstGeom>
        </p:spPr>
      </p:pic>
    </p:spTree>
    <p:extLst>
      <p:ext uri="{BB962C8B-B14F-4D97-AF65-F5344CB8AC3E}">
        <p14:creationId xmlns:p14="http://schemas.microsoft.com/office/powerpoint/2010/main" val="123432266"/>
      </p:ext>
    </p:extLst>
  </p:cSld>
  <p:clrMapOvr>
    <a:masterClrMapping/>
  </p:clrMapOvr>
  <p:transition spd="med" advTm="18757"/>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p:txBody>
          <a:bodyPr/>
          <a:lstStyle/>
          <a:p>
            <a:r>
              <a:rPr kumimoji="1" lang="en-US" altLang="zh-CN" dirty="0" smtClean="0"/>
              <a:t>Pegasus</a:t>
            </a:r>
            <a:r>
              <a:rPr kumimoji="1" lang="zh-CN" altLang="en-US" dirty="0" smtClean="0"/>
              <a:t>的产生</a:t>
            </a:r>
            <a:endParaRPr kumimoji="1" lang="zh-CN" altLang="en-US" dirty="0"/>
          </a:p>
        </p:txBody>
      </p:sp>
      <p:sp>
        <p:nvSpPr>
          <p:cNvPr id="9" name="文本占位符 8"/>
          <p:cNvSpPr>
            <a:spLocks noGrp="1"/>
          </p:cNvSpPr>
          <p:nvPr>
            <p:ph type="body" idx="11"/>
          </p:nvPr>
        </p:nvSpPr>
        <p:spPr/>
        <p:txBody>
          <a:bodyPr/>
          <a:lstStyle/>
          <a:p>
            <a:r>
              <a:rPr kumimoji="1" lang="zh-CN" altLang="en-US" dirty="0" smtClean="0"/>
              <a:t>实现上的那些坑</a:t>
            </a:r>
            <a:endParaRPr kumimoji="1" lang="zh-CN" altLang="en-US" dirty="0"/>
          </a:p>
        </p:txBody>
      </p:sp>
      <p:sp>
        <p:nvSpPr>
          <p:cNvPr id="10" name="文本占位符 9"/>
          <p:cNvSpPr>
            <a:spLocks noGrp="1"/>
          </p:cNvSpPr>
          <p:nvPr>
            <p:ph type="body" idx="12"/>
          </p:nvPr>
        </p:nvSpPr>
        <p:spPr/>
        <p:txBody>
          <a:bodyPr/>
          <a:lstStyle/>
          <a:p>
            <a:r>
              <a:rPr kumimoji="1" lang="en-US" altLang="zh-CN" dirty="0" smtClean="0"/>
              <a:t>Deterministic</a:t>
            </a:r>
            <a:r>
              <a:rPr kumimoji="1" lang="zh-CN" altLang="en-US" dirty="0" smtClean="0"/>
              <a:t>测试</a:t>
            </a:r>
            <a:endParaRPr kumimoji="1" lang="zh-CN" altLang="en-US" dirty="0"/>
          </a:p>
        </p:txBody>
      </p:sp>
      <p:sp>
        <p:nvSpPr>
          <p:cNvPr id="11" name="文本占位符 10"/>
          <p:cNvSpPr>
            <a:spLocks noGrp="1"/>
          </p:cNvSpPr>
          <p:nvPr>
            <p:ph type="body" idx="13"/>
          </p:nvPr>
        </p:nvSpPr>
        <p:spPr/>
        <p:txBody>
          <a:bodyPr/>
          <a:lstStyle/>
          <a:p>
            <a:r>
              <a:rPr kumimoji="1" lang="zh-CN" altLang="en-US" dirty="0" smtClean="0"/>
              <a:t>现状和计划</a:t>
            </a:r>
            <a:endParaRPr kumimoji="1" lang="zh-CN" altLang="en-US" dirty="0"/>
          </a:p>
        </p:txBody>
      </p:sp>
      <p:sp>
        <p:nvSpPr>
          <p:cNvPr id="12" name="文本占位符 11"/>
          <p:cNvSpPr>
            <a:spLocks noGrp="1"/>
          </p:cNvSpPr>
          <p:nvPr>
            <p:ph type="body" idx="14"/>
          </p:nvPr>
        </p:nvSpPr>
        <p:spPr/>
        <p:txBody>
          <a:bodyPr/>
          <a:lstStyle/>
          <a:p>
            <a:r>
              <a:rPr kumimoji="1" lang="zh-CN" altLang="en-US" dirty="0"/>
              <a:t>总结</a:t>
            </a:r>
          </a:p>
        </p:txBody>
      </p:sp>
    </p:spTree>
    <p:extLst>
      <p:ext uri="{BB962C8B-B14F-4D97-AF65-F5344CB8AC3E}">
        <p14:creationId xmlns:p14="http://schemas.microsoft.com/office/powerpoint/2010/main" val="2389433383"/>
      </p:ext>
    </p:extLst>
  </p:cSld>
  <p:clrMapOvr>
    <a:masterClrMapping/>
  </p:clrMapOvr>
  <p:transition spd="med" advTm="16635"/>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116" y="124826"/>
            <a:ext cx="5375148" cy="1099312"/>
          </a:xfrm>
        </p:spPr>
        <p:txBody>
          <a:bodyPr/>
          <a:lstStyle/>
          <a:p>
            <a:r>
              <a:rPr lang="zh-CN" altLang="en-US" dirty="0" smtClean="0"/>
              <a:t>扩展性</a:t>
            </a:r>
            <a:endParaRPr lang="zh-CN" altLang="en-US" dirty="0"/>
          </a:p>
        </p:txBody>
      </p:sp>
      <p:sp>
        <p:nvSpPr>
          <p:cNvPr id="54" name="文本框 53"/>
          <p:cNvSpPr txBox="1"/>
          <p:nvPr/>
        </p:nvSpPr>
        <p:spPr>
          <a:xfrm>
            <a:off x="1095248" y="1387555"/>
            <a:ext cx="444601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anose="05000000000000000000" pitchFamily="2" charset="2"/>
              <a:buChar char="l"/>
            </a:pP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Partition Schema</a:t>
            </a: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79300" y="8928100"/>
            <a:ext cx="609600" cy="609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5723" y="1224138"/>
            <a:ext cx="9347319" cy="3175813"/>
          </a:xfrm>
          <a:prstGeom prst="rect">
            <a:avLst/>
          </a:prstGeom>
        </p:spPr>
      </p:pic>
      <p:sp>
        <p:nvSpPr>
          <p:cNvPr id="8" name="文本框 7"/>
          <p:cNvSpPr txBox="1"/>
          <p:nvPr/>
        </p:nvSpPr>
        <p:spPr>
          <a:xfrm>
            <a:off x="1113063" y="4102433"/>
            <a:ext cx="444601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anose="05000000000000000000" pitchFamily="2" charset="2"/>
              <a:buChar char="l"/>
            </a:pP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Load Balance</a:t>
            </a:r>
          </a:p>
        </p:txBody>
      </p:sp>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5723" y="4779477"/>
            <a:ext cx="8094052" cy="4997538"/>
          </a:xfrm>
          <a:prstGeom prst="rect">
            <a:avLst/>
          </a:prstGeom>
        </p:spPr>
      </p:pic>
    </p:spTree>
    <p:extLst>
      <p:ext uri="{BB962C8B-B14F-4D97-AF65-F5344CB8AC3E}">
        <p14:creationId xmlns:p14="http://schemas.microsoft.com/office/powerpoint/2010/main" val="2054285382"/>
      </p:ext>
    </p:extLst>
  </p:cSld>
  <p:clrMapOvr>
    <a:masterClrMapping/>
  </p:clrMapOvr>
  <p:transition spd="med" advTm="324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Partition</a:t>
            </a:r>
            <a:r>
              <a:rPr lang="zh-CN" altLang="en-US" dirty="0" smtClean="0"/>
              <a:t>方案</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061356469"/>
              </p:ext>
            </p:extLst>
          </p:nvPr>
        </p:nvGraphicFramePr>
        <p:xfrm>
          <a:off x="1319364" y="3418081"/>
          <a:ext cx="10005501" cy="3834620"/>
        </p:xfrm>
        <a:graphic>
          <a:graphicData uri="http://schemas.openxmlformats.org/drawingml/2006/table">
            <a:tbl>
              <a:tblPr firstRow="1" bandRow="1">
                <a:tableStyleId>{B301B821-A1FF-4177-AEE7-76D212191A09}</a:tableStyleId>
              </a:tblPr>
              <a:tblGrid>
                <a:gridCol w="3355727"/>
                <a:gridCol w="3314607"/>
                <a:gridCol w="3335167"/>
              </a:tblGrid>
              <a:tr h="958655">
                <a:tc>
                  <a:txBody>
                    <a:bodyPr/>
                    <a:lstStyle/>
                    <a:p>
                      <a:pPr marL="0" algn="l">
                        <a:spcBef>
                          <a:spcPts val="0"/>
                        </a:spcBef>
                      </a:pPr>
                      <a:endParaRPr lang="zh-CN" altLang="en-US" sz="2400" dirty="0">
                        <a:solidFill>
                          <a:schemeClr val="accent2">
                            <a:lumMod val="50000"/>
                          </a:schemeClr>
                        </a:solidFill>
                      </a:endParaRPr>
                    </a:p>
                  </a:txBody>
                  <a:tcPr anchor="ctr"/>
                </a:tc>
                <a:tc>
                  <a:txBody>
                    <a:bodyPr/>
                    <a:lstStyle/>
                    <a:p>
                      <a:pPr marL="0" algn="l">
                        <a:spcBef>
                          <a:spcPts val="0"/>
                        </a:spcBef>
                      </a:pPr>
                      <a:r>
                        <a:rPr lang="en-US" altLang="zh-CN" sz="2400" dirty="0" smtClean="0"/>
                        <a:t>Hash</a:t>
                      </a:r>
                      <a:r>
                        <a:rPr lang="zh-CN" altLang="en-US" sz="2400" dirty="0" smtClean="0"/>
                        <a:t>方案</a:t>
                      </a:r>
                      <a:endParaRPr lang="zh-CN" altLang="en-US" sz="2400" dirty="0"/>
                    </a:p>
                  </a:txBody>
                  <a:tcPr anchor="ctr"/>
                </a:tc>
                <a:tc>
                  <a:txBody>
                    <a:bodyPr/>
                    <a:lstStyle/>
                    <a:p>
                      <a:pPr marL="0" algn="l">
                        <a:spcBef>
                          <a:spcPts val="0"/>
                        </a:spcBef>
                      </a:pPr>
                      <a:r>
                        <a:rPr lang="zh-CN" altLang="en-US" sz="2400" dirty="0" smtClean="0"/>
                        <a:t>排序方案</a:t>
                      </a:r>
                      <a:endParaRPr lang="en-US" altLang="zh-CN" sz="2400" dirty="0" smtClean="0"/>
                    </a:p>
                  </a:txBody>
                  <a:tcPr anchor="ctr"/>
                </a:tc>
              </a:tr>
              <a:tr h="958655">
                <a:tc>
                  <a:txBody>
                    <a:bodyPr/>
                    <a:lstStyle/>
                    <a:p>
                      <a:pPr marL="0" marR="0" indent="0" algn="l" defTabSz="584200" rtl="0" latinLnBrk="0">
                        <a:lnSpc>
                          <a:spcPct val="100000"/>
                        </a:lnSpc>
                        <a:spcBef>
                          <a:spcPts val="0"/>
                        </a:spcBef>
                        <a:spcAft>
                          <a:spcPts val="0"/>
                        </a:spcAft>
                        <a:buClrTx/>
                        <a:buSzTx/>
                        <a:buFontTx/>
                        <a:buNone/>
                      </a:pPr>
                      <a:r>
                        <a:rPr lang="zh-CN" altLang="en-US" sz="2400" b="0" i="0" u="none" strike="noStrike" cap="none" spc="0" baseline="0" dirty="0" smtClean="0">
                          <a:ln>
                            <a:noFill/>
                          </a:ln>
                          <a:solidFill>
                            <a:schemeClr val="accent2">
                              <a:lumMod val="50000"/>
                            </a:schemeClr>
                          </a:solidFill>
                          <a:uFillTx/>
                          <a:latin typeface="+mn-lt"/>
                          <a:ea typeface="+mn-ea"/>
                          <a:cs typeface="+mn-cs"/>
                          <a:sym typeface="Helvetica Light"/>
                        </a:rPr>
                        <a:t>全局有序</a:t>
                      </a:r>
                      <a:endParaRPr lang="zh-CN" altLang="en-US" sz="2400" b="0" i="0" u="none" strike="noStrike" cap="none" spc="0" baseline="0" dirty="0">
                        <a:ln>
                          <a:noFill/>
                        </a:ln>
                        <a:solidFill>
                          <a:schemeClr val="accent2">
                            <a:lumMod val="50000"/>
                          </a:schemeClr>
                        </a:solidFill>
                        <a:uFillTx/>
                        <a:latin typeface="+mn-lt"/>
                        <a:ea typeface="+mn-ea"/>
                        <a:cs typeface="+mn-cs"/>
                        <a:sym typeface="Helvetica Light"/>
                      </a:endParaRPr>
                    </a:p>
                  </a:txBody>
                  <a:tcPr anchor="ctr"/>
                </a:tc>
                <a:tc>
                  <a:txBody>
                    <a:bodyPr/>
                    <a:lstStyle/>
                    <a:p>
                      <a:pPr marL="0" marR="0" indent="0" algn="l" defTabSz="584200" rtl="0" latinLnBrk="0">
                        <a:lnSpc>
                          <a:spcPct val="100000"/>
                        </a:lnSpc>
                        <a:spcBef>
                          <a:spcPts val="0"/>
                        </a:spcBef>
                        <a:spcAft>
                          <a:spcPts val="0"/>
                        </a:spcAft>
                        <a:buClrTx/>
                        <a:buSzTx/>
                        <a:buFontTx/>
                        <a:buNone/>
                      </a:pPr>
                      <a:r>
                        <a:rPr lang="zh-CN" altLang="en-US" sz="2400" b="0" i="0" u="none" strike="noStrike" cap="none" spc="0" baseline="0" dirty="0" smtClean="0">
                          <a:ln>
                            <a:noFill/>
                          </a:ln>
                          <a:solidFill>
                            <a:schemeClr val="dk1"/>
                          </a:solidFill>
                          <a:uFillTx/>
                          <a:latin typeface="+mn-lt"/>
                          <a:ea typeface="+mn-ea"/>
                          <a:cs typeface="+mn-cs"/>
                          <a:sym typeface="Helvetica Light"/>
                        </a:rPr>
                        <a:t>无</a:t>
                      </a:r>
                      <a:endParaRPr lang="zh-CN" altLang="en-US" sz="2400" b="0" i="0" u="none" strike="noStrike" cap="none" spc="0" baseline="0" dirty="0">
                        <a:ln>
                          <a:noFill/>
                        </a:ln>
                        <a:solidFill>
                          <a:schemeClr val="dk1"/>
                        </a:solidFill>
                        <a:uFillTx/>
                        <a:latin typeface="+mn-lt"/>
                        <a:ea typeface="+mn-ea"/>
                        <a:cs typeface="+mn-cs"/>
                        <a:sym typeface="Helvetica Light"/>
                      </a:endParaRPr>
                    </a:p>
                  </a:txBody>
                  <a:tcPr anchor="ctr"/>
                </a:tc>
                <a:tc>
                  <a:txBody>
                    <a:bodyPr/>
                    <a:lstStyle/>
                    <a:p>
                      <a:pPr marL="0" marR="0" indent="0" algn="l" defTabSz="584200" rtl="0" latinLnBrk="0">
                        <a:lnSpc>
                          <a:spcPct val="100000"/>
                        </a:lnSpc>
                        <a:spcBef>
                          <a:spcPts val="0"/>
                        </a:spcBef>
                        <a:spcAft>
                          <a:spcPts val="0"/>
                        </a:spcAft>
                        <a:buClrTx/>
                        <a:buSzTx/>
                        <a:buFontTx/>
                        <a:buNone/>
                      </a:pPr>
                      <a:r>
                        <a:rPr lang="zh-CN" altLang="en-US" sz="2400" b="0" i="0" u="none" strike="noStrike" cap="none" spc="0" baseline="0" dirty="0" smtClean="0">
                          <a:ln>
                            <a:noFill/>
                          </a:ln>
                          <a:solidFill>
                            <a:schemeClr val="accent1"/>
                          </a:solidFill>
                          <a:uFillTx/>
                          <a:latin typeface="+mn-lt"/>
                          <a:ea typeface="+mn-ea"/>
                          <a:cs typeface="+mn-cs"/>
                          <a:sym typeface="Helvetica Light"/>
                        </a:rPr>
                        <a:t>有</a:t>
                      </a:r>
                      <a:endParaRPr lang="zh-CN" altLang="en-US" sz="2400" b="0" i="0" u="none" strike="noStrike" cap="none" spc="0" baseline="0" dirty="0">
                        <a:ln>
                          <a:noFill/>
                        </a:ln>
                        <a:solidFill>
                          <a:schemeClr val="accent1"/>
                        </a:solidFill>
                        <a:uFillTx/>
                        <a:latin typeface="+mn-lt"/>
                        <a:ea typeface="+mn-ea"/>
                        <a:cs typeface="+mn-cs"/>
                        <a:sym typeface="Helvetica Light"/>
                      </a:endParaRPr>
                    </a:p>
                  </a:txBody>
                  <a:tcPr anchor="ctr"/>
                </a:tc>
              </a:tr>
              <a:tr h="958655">
                <a:tc>
                  <a:txBody>
                    <a:bodyPr/>
                    <a:lstStyle/>
                    <a:p>
                      <a:pPr marL="0" algn="l">
                        <a:spcBef>
                          <a:spcPts val="0"/>
                        </a:spcBef>
                      </a:pPr>
                      <a:r>
                        <a:rPr lang="zh-CN" altLang="en-US" sz="2400" dirty="0" smtClean="0">
                          <a:solidFill>
                            <a:schemeClr val="accent2">
                              <a:lumMod val="50000"/>
                            </a:schemeClr>
                          </a:solidFill>
                        </a:rPr>
                        <a:t>实现难易程度</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solidFill>
                            <a:schemeClr val="accent1"/>
                          </a:solidFill>
                        </a:rPr>
                        <a:t>容易</a:t>
                      </a:r>
                      <a:endParaRPr lang="zh-CN" altLang="en-US" sz="2400" dirty="0">
                        <a:solidFill>
                          <a:schemeClr val="accent1"/>
                        </a:solidFill>
                      </a:endParaRPr>
                    </a:p>
                  </a:txBody>
                  <a:tcPr anchor="ctr"/>
                </a:tc>
                <a:tc>
                  <a:txBody>
                    <a:bodyPr/>
                    <a:lstStyle/>
                    <a:p>
                      <a:pPr marL="0" algn="l">
                        <a:spcBef>
                          <a:spcPts val="0"/>
                        </a:spcBef>
                      </a:pPr>
                      <a:r>
                        <a:rPr lang="zh-CN" altLang="en-US" sz="2400" b="0" i="0" u="none" strike="noStrike" cap="none" spc="0" baseline="0" dirty="0" smtClean="0">
                          <a:ln>
                            <a:noFill/>
                          </a:ln>
                          <a:solidFill>
                            <a:schemeClr val="dk1"/>
                          </a:solidFill>
                          <a:uFillTx/>
                          <a:latin typeface="+mn-lt"/>
                          <a:ea typeface="+mn-ea"/>
                          <a:cs typeface="+mn-cs"/>
                          <a:sym typeface="Helvetica Light"/>
                        </a:rPr>
                        <a:t>复杂</a:t>
                      </a:r>
                      <a:endParaRPr lang="zh-CN" altLang="en-US" sz="2400" b="0" i="0" u="none" strike="noStrike" cap="none" spc="0" baseline="0" dirty="0">
                        <a:ln>
                          <a:noFill/>
                        </a:ln>
                        <a:solidFill>
                          <a:schemeClr val="dk1"/>
                        </a:solidFill>
                        <a:uFillTx/>
                        <a:latin typeface="+mn-lt"/>
                        <a:ea typeface="+mn-ea"/>
                        <a:cs typeface="+mn-cs"/>
                        <a:sym typeface="Helvetica Light"/>
                      </a:endParaRPr>
                    </a:p>
                  </a:txBody>
                  <a:tcPr anchor="ctr"/>
                </a:tc>
              </a:tr>
              <a:tr h="958655">
                <a:tc>
                  <a:txBody>
                    <a:bodyPr/>
                    <a:lstStyle/>
                    <a:p>
                      <a:pPr marL="0" algn="l">
                        <a:spcBef>
                          <a:spcPts val="0"/>
                        </a:spcBef>
                      </a:pPr>
                      <a:r>
                        <a:rPr lang="zh-CN" altLang="en-US" sz="2400" dirty="0" smtClean="0">
                          <a:solidFill>
                            <a:schemeClr val="accent2">
                              <a:lumMod val="50000"/>
                            </a:schemeClr>
                          </a:solidFill>
                        </a:rPr>
                        <a:t>热点问题</a:t>
                      </a:r>
                      <a:endParaRPr lang="zh-CN" altLang="en-US" sz="2400" dirty="0">
                        <a:solidFill>
                          <a:schemeClr val="accent2">
                            <a:lumMod val="50000"/>
                          </a:schemeClr>
                        </a:solidFill>
                      </a:endParaRPr>
                    </a:p>
                  </a:txBody>
                  <a:tcPr anchor="ctr"/>
                </a:tc>
                <a:tc>
                  <a:txBody>
                    <a:bodyPr/>
                    <a:lstStyle/>
                    <a:p>
                      <a:pPr marL="0" marR="0" indent="0" algn="l" defTabSz="584200" rtl="0" latinLnBrk="0">
                        <a:lnSpc>
                          <a:spcPct val="100000"/>
                        </a:lnSpc>
                        <a:spcBef>
                          <a:spcPts val="0"/>
                        </a:spcBef>
                        <a:spcAft>
                          <a:spcPts val="0"/>
                        </a:spcAft>
                        <a:buClrTx/>
                        <a:buSzTx/>
                        <a:buFontTx/>
                        <a:buNone/>
                      </a:pPr>
                      <a:r>
                        <a:rPr lang="zh-CN" altLang="en-US" sz="2400" b="0" i="0" u="none" strike="noStrike" cap="none" spc="0" baseline="0" dirty="0" smtClean="0">
                          <a:ln>
                            <a:noFill/>
                          </a:ln>
                          <a:solidFill>
                            <a:schemeClr val="accent1"/>
                          </a:solidFill>
                          <a:uFillTx/>
                          <a:latin typeface="+mn-lt"/>
                          <a:ea typeface="+mn-ea"/>
                          <a:cs typeface="+mn-cs"/>
                          <a:sym typeface="Helvetica Light"/>
                        </a:rPr>
                        <a:t>无</a:t>
                      </a:r>
                      <a:endParaRPr lang="zh-CN" altLang="en-US" sz="2400" b="0" i="0" u="none" strike="noStrike" cap="none" spc="0" baseline="0" dirty="0">
                        <a:ln>
                          <a:noFill/>
                        </a:ln>
                        <a:solidFill>
                          <a:schemeClr val="accent1"/>
                        </a:solidFill>
                        <a:uFillTx/>
                        <a:latin typeface="+mn-lt"/>
                        <a:ea typeface="+mn-ea"/>
                        <a:cs typeface="+mn-cs"/>
                        <a:sym typeface="Helvetica Light"/>
                      </a:endParaRPr>
                    </a:p>
                  </a:txBody>
                  <a:tcPr anchor="ctr"/>
                </a:tc>
                <a:tc>
                  <a:txBody>
                    <a:bodyPr/>
                    <a:lstStyle/>
                    <a:p>
                      <a:pPr marL="0" marR="0" indent="0" algn="l" defTabSz="584200" rtl="0" latinLnBrk="0">
                        <a:lnSpc>
                          <a:spcPct val="100000"/>
                        </a:lnSpc>
                        <a:spcBef>
                          <a:spcPts val="0"/>
                        </a:spcBef>
                        <a:spcAft>
                          <a:spcPts val="0"/>
                        </a:spcAft>
                        <a:buClrTx/>
                        <a:buSzTx/>
                        <a:buFontTx/>
                        <a:buNone/>
                      </a:pPr>
                      <a:r>
                        <a:rPr lang="zh-CN" altLang="en-US" sz="2400" b="0" i="0" u="none" strike="noStrike" cap="none" spc="0" baseline="0" dirty="0" smtClean="0">
                          <a:ln>
                            <a:noFill/>
                          </a:ln>
                          <a:solidFill>
                            <a:schemeClr val="dk1"/>
                          </a:solidFill>
                          <a:uFillTx/>
                          <a:latin typeface="+mn-lt"/>
                          <a:ea typeface="+mn-ea"/>
                          <a:cs typeface="+mn-cs"/>
                          <a:sym typeface="Helvetica Light"/>
                        </a:rPr>
                        <a:t>有</a:t>
                      </a:r>
                      <a:endParaRPr lang="zh-CN" altLang="en-US" sz="2400" b="0" i="0" u="none" strike="noStrike" cap="none" spc="0" baseline="0" dirty="0">
                        <a:ln>
                          <a:noFill/>
                        </a:ln>
                        <a:solidFill>
                          <a:schemeClr val="dk1"/>
                        </a:solidFill>
                        <a:uFillTx/>
                        <a:latin typeface="+mn-lt"/>
                        <a:ea typeface="+mn-ea"/>
                        <a:cs typeface="+mn-cs"/>
                        <a:sym typeface="Helvetica Light"/>
                      </a:endParaRPr>
                    </a:p>
                  </a:txBody>
                  <a:tcPr anchor="ctr"/>
                </a:tc>
              </a:tr>
            </a:tbl>
          </a:graphicData>
        </a:graphic>
      </p:graphicFrame>
    </p:spTree>
    <p:extLst>
      <p:ext uri="{BB962C8B-B14F-4D97-AF65-F5344CB8AC3E}">
        <p14:creationId xmlns:p14="http://schemas.microsoft.com/office/powerpoint/2010/main" val="3243464635"/>
      </p:ext>
    </p:extLst>
  </p:cSld>
  <p:clrMapOvr>
    <a:masterClrMapping/>
  </p:clrMapOvr>
  <p:transition spd="med" advTm="129724"/>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880" y="142240"/>
            <a:ext cx="6454140" cy="898144"/>
          </a:xfrm>
        </p:spPr>
        <p:txBody>
          <a:bodyPr/>
          <a:lstStyle/>
          <a:p>
            <a:r>
              <a:rPr lang="en-US" altLang="zh-CN" dirty="0" smtClean="0"/>
              <a:t>Hash Schema</a:t>
            </a:r>
            <a:r>
              <a:rPr lang="zh-CN" altLang="en-US" dirty="0" smtClean="0"/>
              <a:t>实现方式</a:t>
            </a:r>
            <a:endParaRPr lang="zh-CN" altLang="en-US" dirty="0"/>
          </a:p>
        </p:txBody>
      </p:sp>
      <p:sp>
        <p:nvSpPr>
          <p:cNvPr id="4" name="文本框 3"/>
          <p:cNvSpPr txBox="1"/>
          <p:nvPr/>
        </p:nvSpPr>
        <p:spPr>
          <a:xfrm>
            <a:off x="1403498" y="1532403"/>
            <a:ext cx="257307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zh-CN" altLang="en-US" dirty="0" smtClean="0">
                <a:solidFill>
                  <a:schemeClr val="bg2"/>
                </a:solidFill>
              </a:rPr>
              <a:t>多表混存</a:t>
            </a:r>
            <a:endParaRPr kumimoji="0" lang="zh-CN" altLang="en-US" sz="3600" b="0" i="0" u="none" strike="noStrike" cap="none" spc="0" normalizeH="0" baseline="0" dirty="0">
              <a:ln>
                <a:noFill/>
              </a:ln>
              <a:solidFill>
                <a:schemeClr val="bg2"/>
              </a:solidFill>
              <a:effectLst/>
              <a:uFillTx/>
              <a:latin typeface="+mn-lt"/>
              <a:ea typeface="+mn-ea"/>
              <a:cs typeface="+mn-cs"/>
              <a:sym typeface="Helvetica Light"/>
            </a:endParaRPr>
          </a:p>
        </p:txBody>
      </p:sp>
      <p:sp>
        <p:nvSpPr>
          <p:cNvPr id="7" name="文本框 6"/>
          <p:cNvSpPr txBox="1"/>
          <p:nvPr/>
        </p:nvSpPr>
        <p:spPr>
          <a:xfrm>
            <a:off x="8296940" y="1532403"/>
            <a:ext cx="257307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smtClean="0">
                <a:ln>
                  <a:noFill/>
                </a:ln>
                <a:solidFill>
                  <a:schemeClr val="bg2"/>
                </a:solidFill>
                <a:effectLst/>
                <a:uFillTx/>
                <a:latin typeface="+mn-lt"/>
                <a:ea typeface="+mn-ea"/>
                <a:cs typeface="+mn-cs"/>
                <a:sym typeface="Helvetica Light"/>
              </a:rPr>
              <a:t>各表分开存</a:t>
            </a:r>
            <a:endParaRPr kumimoji="0" lang="zh-CN" altLang="en-US" sz="3600" b="0" i="0" u="none" strike="noStrike" cap="none" spc="0" normalizeH="0" baseline="0" dirty="0">
              <a:ln>
                <a:noFill/>
              </a:ln>
              <a:solidFill>
                <a:schemeClr val="bg2"/>
              </a:solidFill>
              <a:effectLst/>
              <a:uFillTx/>
              <a:latin typeface="+mn-lt"/>
              <a:ea typeface="+mn-ea"/>
              <a:cs typeface="+mn-cs"/>
              <a:sym typeface="Helvetica Ligh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7" y="1866454"/>
            <a:ext cx="12250574" cy="7001493"/>
          </a:xfrm>
          <a:prstGeom prst="rect">
            <a:avLst/>
          </a:prstGeom>
        </p:spPr>
      </p:pic>
    </p:spTree>
    <p:extLst>
      <p:ext uri="{BB962C8B-B14F-4D97-AF65-F5344CB8AC3E}">
        <p14:creationId xmlns:p14="http://schemas.microsoft.com/office/powerpoint/2010/main" val="900165354"/>
      </p:ext>
    </p:extLst>
  </p:cSld>
  <p:clrMapOvr>
    <a:masterClrMapping/>
  </p:clrMapOvr>
  <p:transition spd="med" advTm="102427"/>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两种方案对比</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31840046"/>
              </p:ext>
            </p:extLst>
          </p:nvPr>
        </p:nvGraphicFramePr>
        <p:xfrm>
          <a:off x="1275908" y="1986846"/>
          <a:ext cx="10005501" cy="6710585"/>
        </p:xfrm>
        <a:graphic>
          <a:graphicData uri="http://schemas.openxmlformats.org/drawingml/2006/table">
            <a:tbl>
              <a:tblPr firstRow="1" bandRow="1">
                <a:tableStyleId>{B301B821-A1FF-4177-AEE7-76D212191A09}</a:tableStyleId>
              </a:tblPr>
              <a:tblGrid>
                <a:gridCol w="3355727"/>
                <a:gridCol w="3314607"/>
                <a:gridCol w="3335167"/>
              </a:tblGrid>
              <a:tr h="958655">
                <a:tc>
                  <a:txBody>
                    <a:bodyPr/>
                    <a:lstStyle/>
                    <a:p>
                      <a:pPr marL="0" algn="l">
                        <a:spcBef>
                          <a:spcPts val="0"/>
                        </a:spcBef>
                      </a:pP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t>多表混存</a:t>
                      </a:r>
                      <a:endParaRPr lang="zh-CN" altLang="en-US" sz="2400" dirty="0"/>
                    </a:p>
                  </a:txBody>
                  <a:tcPr anchor="ctr"/>
                </a:tc>
                <a:tc>
                  <a:txBody>
                    <a:bodyPr/>
                    <a:lstStyle/>
                    <a:p>
                      <a:pPr marL="0" algn="l">
                        <a:spcBef>
                          <a:spcPts val="0"/>
                        </a:spcBef>
                      </a:pPr>
                      <a:r>
                        <a:rPr lang="zh-CN" altLang="en-US" sz="2400" dirty="0" smtClean="0"/>
                        <a:t>各表分开存</a:t>
                      </a:r>
                      <a:endParaRPr lang="en-US" altLang="zh-CN" sz="2400" dirty="0" smtClean="0"/>
                    </a:p>
                  </a:txBody>
                  <a:tcPr anchor="ctr"/>
                </a:tc>
              </a:tr>
              <a:tr h="958655">
                <a:tc>
                  <a:txBody>
                    <a:bodyPr/>
                    <a:lstStyle/>
                    <a:p>
                      <a:pPr marL="0" algn="l">
                        <a:spcBef>
                          <a:spcPts val="0"/>
                        </a:spcBef>
                      </a:pPr>
                      <a:r>
                        <a:rPr lang="zh-CN" altLang="en-US" sz="2400" dirty="0" smtClean="0">
                          <a:solidFill>
                            <a:schemeClr val="accent2">
                              <a:lumMod val="50000"/>
                            </a:schemeClr>
                          </a:solidFill>
                        </a:rPr>
                        <a:t>元数据管理</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solidFill>
                            <a:schemeClr val="accent1"/>
                          </a:solidFill>
                        </a:rPr>
                        <a:t>容易</a:t>
                      </a:r>
                      <a:endParaRPr lang="zh-CN" altLang="en-US" sz="2400" dirty="0">
                        <a:solidFill>
                          <a:schemeClr val="accent1"/>
                        </a:solidFill>
                      </a:endParaRPr>
                    </a:p>
                  </a:txBody>
                  <a:tcPr anchor="ctr"/>
                </a:tc>
                <a:tc>
                  <a:txBody>
                    <a:bodyPr/>
                    <a:lstStyle/>
                    <a:p>
                      <a:pPr marL="0" algn="l">
                        <a:spcBef>
                          <a:spcPts val="0"/>
                        </a:spcBef>
                      </a:pPr>
                      <a:r>
                        <a:rPr lang="zh-CN" altLang="en-US" sz="2400" b="0" i="0" u="none" strike="noStrike" cap="none" spc="0" baseline="0" dirty="0" smtClean="0">
                          <a:ln>
                            <a:noFill/>
                          </a:ln>
                          <a:solidFill>
                            <a:schemeClr val="dk1"/>
                          </a:solidFill>
                          <a:uFillTx/>
                          <a:latin typeface="+mn-lt"/>
                          <a:ea typeface="+mn-ea"/>
                          <a:cs typeface="+mn-cs"/>
                          <a:sym typeface="Helvetica Light"/>
                        </a:rPr>
                        <a:t>不容易</a:t>
                      </a:r>
                      <a:endParaRPr lang="zh-CN" altLang="en-US" sz="2400" b="0" i="0" u="none" strike="noStrike" cap="none" spc="0" baseline="0" dirty="0">
                        <a:ln>
                          <a:noFill/>
                        </a:ln>
                        <a:solidFill>
                          <a:schemeClr val="dk1"/>
                        </a:solidFill>
                        <a:uFillTx/>
                        <a:latin typeface="+mn-lt"/>
                        <a:ea typeface="+mn-ea"/>
                        <a:cs typeface="+mn-cs"/>
                        <a:sym typeface="Helvetica Light"/>
                      </a:endParaRPr>
                    </a:p>
                  </a:txBody>
                  <a:tcPr anchor="ctr"/>
                </a:tc>
              </a:tr>
              <a:tr h="958655">
                <a:tc>
                  <a:txBody>
                    <a:bodyPr/>
                    <a:lstStyle/>
                    <a:p>
                      <a:pPr marL="0" algn="l">
                        <a:spcBef>
                          <a:spcPts val="0"/>
                        </a:spcBef>
                      </a:pPr>
                      <a:r>
                        <a:rPr lang="zh-CN" altLang="en-US" sz="2400" dirty="0" smtClean="0">
                          <a:solidFill>
                            <a:schemeClr val="accent2">
                              <a:lumMod val="50000"/>
                            </a:schemeClr>
                          </a:solidFill>
                        </a:rPr>
                        <a:t>负载均衡</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solidFill>
                            <a:schemeClr val="accent1"/>
                          </a:solidFill>
                        </a:rPr>
                        <a:t>容易</a:t>
                      </a:r>
                      <a:endParaRPr lang="zh-CN" altLang="en-US" sz="2400" dirty="0">
                        <a:solidFill>
                          <a:schemeClr val="accent1"/>
                        </a:solidFill>
                      </a:endParaRPr>
                    </a:p>
                  </a:txBody>
                  <a:tcPr anchor="ctr"/>
                </a:tc>
                <a:tc>
                  <a:txBody>
                    <a:bodyPr/>
                    <a:lstStyle/>
                    <a:p>
                      <a:pPr marL="0" algn="l">
                        <a:spcBef>
                          <a:spcPts val="0"/>
                        </a:spcBef>
                      </a:pPr>
                      <a:r>
                        <a:rPr lang="zh-CN" altLang="en-US" sz="2400" b="0" i="0" u="none" strike="noStrike" cap="none" spc="0" baseline="0" dirty="0" smtClean="0">
                          <a:ln>
                            <a:noFill/>
                          </a:ln>
                          <a:solidFill>
                            <a:schemeClr val="dk1"/>
                          </a:solidFill>
                          <a:uFillTx/>
                          <a:latin typeface="+mn-lt"/>
                          <a:ea typeface="+mn-ea"/>
                          <a:cs typeface="+mn-cs"/>
                          <a:sym typeface="Helvetica Light"/>
                        </a:rPr>
                        <a:t>不容易</a:t>
                      </a:r>
                      <a:endParaRPr lang="zh-CN" altLang="en-US" sz="2400" b="0" i="0" u="none" strike="noStrike" cap="none" spc="0" baseline="0" dirty="0">
                        <a:ln>
                          <a:noFill/>
                        </a:ln>
                        <a:solidFill>
                          <a:schemeClr val="dk1"/>
                        </a:solidFill>
                        <a:uFillTx/>
                        <a:latin typeface="+mn-lt"/>
                        <a:ea typeface="+mn-ea"/>
                        <a:cs typeface="+mn-cs"/>
                        <a:sym typeface="Helvetica Light"/>
                      </a:endParaRPr>
                    </a:p>
                  </a:txBody>
                  <a:tcPr anchor="ctr"/>
                </a:tc>
              </a:tr>
              <a:tr h="958655">
                <a:tc>
                  <a:txBody>
                    <a:bodyPr/>
                    <a:lstStyle/>
                    <a:p>
                      <a:pPr marL="0" algn="l">
                        <a:spcBef>
                          <a:spcPts val="0"/>
                        </a:spcBef>
                      </a:pPr>
                      <a:r>
                        <a:rPr lang="zh-CN" altLang="en-US" sz="2400" dirty="0" smtClean="0">
                          <a:solidFill>
                            <a:schemeClr val="accent2">
                              <a:lumMod val="50000"/>
                            </a:schemeClr>
                          </a:solidFill>
                        </a:rPr>
                        <a:t>表间资源限制</a:t>
                      </a:r>
                      <a:r>
                        <a:rPr lang="en-US" altLang="zh-CN" sz="2400" dirty="0" smtClean="0">
                          <a:solidFill>
                            <a:schemeClr val="accent2">
                              <a:lumMod val="50000"/>
                            </a:schemeClr>
                          </a:solidFill>
                        </a:rPr>
                        <a:t>(quota)</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t>不容易</a:t>
                      </a:r>
                      <a:endParaRPr lang="zh-CN" altLang="en-US" sz="2400" dirty="0"/>
                    </a:p>
                  </a:txBody>
                  <a:tcPr anchor="ctr"/>
                </a:tc>
                <a:tc>
                  <a:txBody>
                    <a:bodyPr/>
                    <a:lstStyle/>
                    <a:p>
                      <a:pPr marL="0" algn="l">
                        <a:spcBef>
                          <a:spcPts val="0"/>
                        </a:spcBef>
                      </a:pPr>
                      <a:r>
                        <a:rPr lang="zh-CN" altLang="en-US" sz="2400" dirty="0" smtClean="0">
                          <a:solidFill>
                            <a:schemeClr val="accent1"/>
                          </a:solidFill>
                        </a:rPr>
                        <a:t>容易</a:t>
                      </a:r>
                      <a:endParaRPr lang="zh-CN" altLang="en-US" sz="2400" dirty="0">
                        <a:solidFill>
                          <a:schemeClr val="accent1"/>
                        </a:solidFill>
                      </a:endParaRPr>
                    </a:p>
                  </a:txBody>
                  <a:tcPr anchor="ctr"/>
                </a:tc>
              </a:tr>
              <a:tr h="958655">
                <a:tc>
                  <a:txBody>
                    <a:bodyPr/>
                    <a:lstStyle/>
                    <a:p>
                      <a:pPr marL="0" algn="l">
                        <a:spcBef>
                          <a:spcPts val="0"/>
                        </a:spcBef>
                      </a:pPr>
                      <a:r>
                        <a:rPr lang="zh-CN" altLang="en-US" sz="2400" dirty="0" smtClean="0">
                          <a:solidFill>
                            <a:schemeClr val="accent2">
                              <a:lumMod val="50000"/>
                            </a:schemeClr>
                          </a:solidFill>
                        </a:rPr>
                        <a:t>表级别的监控</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t>不容易</a:t>
                      </a:r>
                      <a:endParaRPr lang="zh-CN" altLang="en-US" sz="2400" dirty="0"/>
                    </a:p>
                  </a:txBody>
                  <a:tcPr anchor="ctr"/>
                </a:tc>
                <a:tc>
                  <a:txBody>
                    <a:bodyPr/>
                    <a:lstStyle/>
                    <a:p>
                      <a:pPr marL="0" algn="l">
                        <a:spcBef>
                          <a:spcPts val="0"/>
                        </a:spcBef>
                      </a:pPr>
                      <a:r>
                        <a:rPr lang="zh-CN" altLang="en-US" sz="2400" dirty="0" smtClean="0">
                          <a:solidFill>
                            <a:schemeClr val="accent1"/>
                          </a:solidFill>
                        </a:rPr>
                        <a:t>容易</a:t>
                      </a:r>
                      <a:endParaRPr lang="zh-CN" altLang="en-US" sz="2400" dirty="0">
                        <a:solidFill>
                          <a:schemeClr val="accent1"/>
                        </a:solidFill>
                      </a:endParaRPr>
                    </a:p>
                  </a:txBody>
                  <a:tcPr anchor="ctr"/>
                </a:tc>
              </a:tr>
              <a:tr h="958655">
                <a:tc>
                  <a:txBody>
                    <a:bodyPr/>
                    <a:lstStyle/>
                    <a:p>
                      <a:pPr marL="0" algn="l">
                        <a:spcBef>
                          <a:spcPts val="0"/>
                        </a:spcBef>
                      </a:pPr>
                      <a:r>
                        <a:rPr lang="zh-CN" altLang="en-US" sz="2400" dirty="0" smtClean="0">
                          <a:solidFill>
                            <a:schemeClr val="accent2">
                              <a:lumMod val="50000"/>
                            </a:schemeClr>
                          </a:solidFill>
                        </a:rPr>
                        <a:t>删表操作</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t>不容易</a:t>
                      </a:r>
                      <a:endParaRPr lang="zh-CN" altLang="en-US" sz="2400" dirty="0"/>
                    </a:p>
                  </a:txBody>
                  <a:tcPr anchor="ctr"/>
                </a:tc>
                <a:tc>
                  <a:txBody>
                    <a:bodyPr/>
                    <a:lstStyle/>
                    <a:p>
                      <a:pPr marL="0" algn="l">
                        <a:spcBef>
                          <a:spcPts val="0"/>
                        </a:spcBef>
                      </a:pPr>
                      <a:r>
                        <a:rPr lang="zh-CN" altLang="en-US" sz="2400" dirty="0" smtClean="0">
                          <a:solidFill>
                            <a:schemeClr val="accent1"/>
                          </a:solidFill>
                        </a:rPr>
                        <a:t>容易</a:t>
                      </a:r>
                      <a:endParaRPr lang="zh-CN" altLang="en-US" sz="2400" dirty="0">
                        <a:solidFill>
                          <a:schemeClr val="accent1"/>
                        </a:solidFill>
                      </a:endParaRPr>
                    </a:p>
                  </a:txBody>
                  <a:tcPr anchor="ctr"/>
                </a:tc>
              </a:tr>
              <a:tr h="958655">
                <a:tc>
                  <a:txBody>
                    <a:bodyPr/>
                    <a:lstStyle/>
                    <a:p>
                      <a:pPr marL="0" algn="l">
                        <a:spcBef>
                          <a:spcPts val="0"/>
                        </a:spcBef>
                      </a:pPr>
                      <a:r>
                        <a:rPr lang="zh-CN" altLang="en-US" sz="2400" dirty="0" smtClean="0">
                          <a:solidFill>
                            <a:schemeClr val="accent2">
                              <a:lumMod val="50000"/>
                            </a:schemeClr>
                          </a:solidFill>
                        </a:rPr>
                        <a:t>误操作带来的影响</a:t>
                      </a:r>
                      <a:endParaRPr lang="zh-CN" altLang="en-US" sz="2400" dirty="0">
                        <a:solidFill>
                          <a:schemeClr val="accent2">
                            <a:lumMod val="50000"/>
                          </a:schemeClr>
                        </a:solidFill>
                      </a:endParaRPr>
                    </a:p>
                  </a:txBody>
                  <a:tcPr anchor="ctr"/>
                </a:tc>
                <a:tc>
                  <a:txBody>
                    <a:bodyPr/>
                    <a:lstStyle/>
                    <a:p>
                      <a:pPr marL="0" algn="l">
                        <a:spcBef>
                          <a:spcPts val="0"/>
                        </a:spcBef>
                      </a:pPr>
                      <a:r>
                        <a:rPr lang="zh-CN" altLang="en-US" sz="2400" dirty="0" smtClean="0"/>
                        <a:t>高概率影响多个业务</a:t>
                      </a:r>
                      <a:endParaRPr lang="zh-CN" altLang="en-US" sz="2400" dirty="0"/>
                    </a:p>
                  </a:txBody>
                  <a:tcPr anchor="ctr"/>
                </a:tc>
                <a:tc>
                  <a:txBody>
                    <a:bodyPr/>
                    <a:lstStyle/>
                    <a:p>
                      <a:pPr marL="0" algn="l">
                        <a:spcBef>
                          <a:spcPts val="0"/>
                        </a:spcBef>
                      </a:pPr>
                      <a:r>
                        <a:rPr lang="zh-CN" altLang="en-US" sz="2400" dirty="0" smtClean="0">
                          <a:solidFill>
                            <a:schemeClr val="accent1"/>
                          </a:solidFill>
                        </a:rPr>
                        <a:t>低概率影响多个业务</a:t>
                      </a:r>
                      <a:endParaRPr lang="zh-CN" altLang="en-US" sz="2400" dirty="0">
                        <a:solidFill>
                          <a:schemeClr val="accent1"/>
                        </a:solidFill>
                      </a:endParaRPr>
                    </a:p>
                  </a:txBody>
                  <a:tcPr anchor="ctr"/>
                </a:tc>
              </a:tr>
            </a:tbl>
          </a:graphicData>
        </a:graphic>
      </p:graphicFrame>
    </p:spTree>
    <p:extLst>
      <p:ext uri="{BB962C8B-B14F-4D97-AF65-F5344CB8AC3E}">
        <p14:creationId xmlns:p14="http://schemas.microsoft.com/office/powerpoint/2010/main" val="2014663731"/>
      </p:ext>
    </p:extLst>
  </p:cSld>
  <p:clrMapOvr>
    <a:masterClrMapping/>
  </p:clrMapOvr>
  <p:transition spd="med" advTm="95128"/>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500" y="216647"/>
            <a:ext cx="11099800" cy="2159000"/>
          </a:xfrm>
        </p:spPr>
        <p:txBody>
          <a:bodyPr/>
          <a:lstStyle/>
          <a:p>
            <a:r>
              <a:rPr lang="en-US" altLang="zh-CN" dirty="0" smtClean="0"/>
              <a:t>Hash</a:t>
            </a:r>
            <a:r>
              <a:rPr lang="zh-CN" altLang="en-US" dirty="0"/>
              <a:t> </a:t>
            </a:r>
            <a:r>
              <a:rPr lang="en-US" altLang="zh-CN" dirty="0" smtClean="0"/>
              <a:t>Schema</a:t>
            </a:r>
            <a:r>
              <a:rPr lang="zh-CN" altLang="en-US" dirty="0" smtClean="0"/>
              <a:t>的负载均衡</a:t>
            </a:r>
            <a:endParaRPr lang="zh-CN" altLang="en-US" dirty="0"/>
          </a:p>
        </p:txBody>
      </p:sp>
      <p:sp>
        <p:nvSpPr>
          <p:cNvPr id="3" name="文本占位符 2"/>
          <p:cNvSpPr>
            <a:spLocks noGrp="1"/>
          </p:cNvSpPr>
          <p:nvPr>
            <p:ph type="body" idx="1"/>
          </p:nvPr>
        </p:nvSpPr>
        <p:spPr>
          <a:xfrm>
            <a:off x="952500" y="2317029"/>
            <a:ext cx="11099800" cy="5791200"/>
          </a:xfrm>
        </p:spPr>
        <p:txBody>
          <a:bodyPr/>
          <a:lstStyle/>
          <a:p>
            <a:r>
              <a:rPr lang="zh-CN" altLang="en-US" dirty="0" smtClean="0">
                <a:solidFill>
                  <a:schemeClr val="bg2">
                    <a:lumMod val="50000"/>
                  </a:schemeClr>
                </a:solidFill>
              </a:rPr>
              <a:t>可能的考虑因素：</a:t>
            </a:r>
            <a:endParaRPr lang="en-US" altLang="zh-CN" dirty="0" smtClean="0">
              <a:solidFill>
                <a:schemeClr val="bg2">
                  <a:lumMod val="50000"/>
                </a:schemeClr>
              </a:solidFill>
            </a:endParaRPr>
          </a:p>
          <a:p>
            <a:pPr lvl="1">
              <a:spcBef>
                <a:spcPts val="2000"/>
              </a:spcBef>
            </a:pPr>
            <a:r>
              <a:rPr lang="zh-CN" altLang="en-US" dirty="0" smtClean="0">
                <a:solidFill>
                  <a:schemeClr val="bg2">
                    <a:lumMod val="50000"/>
                  </a:schemeClr>
                </a:solidFill>
              </a:rPr>
              <a:t>单个</a:t>
            </a:r>
            <a:r>
              <a:rPr lang="en-US" altLang="zh-CN" dirty="0" smtClean="0">
                <a:solidFill>
                  <a:schemeClr val="bg2">
                    <a:lumMod val="50000"/>
                  </a:schemeClr>
                </a:solidFill>
              </a:rPr>
              <a:t>Key</a:t>
            </a:r>
            <a:r>
              <a:rPr lang="zh-CN" altLang="en-US" dirty="0" smtClean="0">
                <a:solidFill>
                  <a:schemeClr val="bg2">
                    <a:lumMod val="50000"/>
                  </a:schemeClr>
                </a:solidFill>
              </a:rPr>
              <a:t>请求过热</a:t>
            </a:r>
            <a:r>
              <a:rPr lang="en-US" altLang="zh-CN" dirty="0" smtClean="0">
                <a:solidFill>
                  <a:schemeClr val="bg2">
                    <a:lumMod val="50000"/>
                  </a:schemeClr>
                </a:solidFill>
              </a:rPr>
              <a:t>(</a:t>
            </a:r>
            <a:r>
              <a:rPr lang="zh-CN" altLang="en-US" dirty="0" smtClean="0">
                <a:solidFill>
                  <a:schemeClr val="bg2">
                    <a:lumMod val="50000"/>
                  </a:schemeClr>
                </a:solidFill>
              </a:rPr>
              <a:t>难以解决</a:t>
            </a:r>
            <a:r>
              <a:rPr lang="en-US" altLang="zh-CN" dirty="0" smtClean="0">
                <a:solidFill>
                  <a:schemeClr val="bg2">
                    <a:lumMod val="50000"/>
                  </a:schemeClr>
                </a:solidFill>
              </a:rPr>
              <a:t>)</a:t>
            </a:r>
            <a:r>
              <a:rPr lang="zh-CN" altLang="en-US" dirty="0" smtClean="0">
                <a:solidFill>
                  <a:schemeClr val="bg2">
                    <a:lumMod val="50000"/>
                  </a:schemeClr>
                </a:solidFill>
              </a:rPr>
              <a:t> </a:t>
            </a:r>
            <a:endParaRPr lang="en-US" altLang="zh-CN" dirty="0" smtClean="0">
              <a:solidFill>
                <a:schemeClr val="bg2">
                  <a:lumMod val="50000"/>
                </a:schemeClr>
              </a:solidFill>
            </a:endParaRPr>
          </a:p>
          <a:p>
            <a:pPr lvl="1">
              <a:spcBef>
                <a:spcPts val="2000"/>
              </a:spcBef>
            </a:pPr>
            <a:r>
              <a:rPr lang="zh-CN" altLang="en-US" dirty="0" smtClean="0">
                <a:solidFill>
                  <a:schemeClr val="bg2">
                    <a:lumMod val="50000"/>
                  </a:schemeClr>
                </a:solidFill>
              </a:rPr>
              <a:t>单个</a:t>
            </a:r>
            <a:r>
              <a:rPr lang="en-US" altLang="zh-CN" dirty="0" smtClean="0">
                <a:solidFill>
                  <a:schemeClr val="bg2">
                    <a:lumMod val="50000"/>
                  </a:schemeClr>
                </a:solidFill>
              </a:rPr>
              <a:t>Partition</a:t>
            </a:r>
            <a:r>
              <a:rPr lang="zh-CN" altLang="en-US" dirty="0" smtClean="0">
                <a:solidFill>
                  <a:schemeClr val="bg2">
                    <a:lumMod val="50000"/>
                  </a:schemeClr>
                </a:solidFill>
              </a:rPr>
              <a:t>请求过热</a:t>
            </a:r>
            <a:r>
              <a:rPr lang="en-US" altLang="zh-CN" dirty="0" smtClean="0">
                <a:solidFill>
                  <a:schemeClr val="bg2">
                    <a:lumMod val="50000"/>
                  </a:schemeClr>
                </a:solidFill>
              </a:rPr>
              <a:t>(</a:t>
            </a:r>
            <a:r>
              <a:rPr lang="zh-CN" altLang="en-US" dirty="0" smtClean="0">
                <a:solidFill>
                  <a:schemeClr val="bg2">
                    <a:lumMod val="50000"/>
                  </a:schemeClr>
                </a:solidFill>
              </a:rPr>
              <a:t>无需考虑</a:t>
            </a:r>
            <a:r>
              <a:rPr lang="en-US" altLang="zh-CN" dirty="0" smtClean="0">
                <a:solidFill>
                  <a:schemeClr val="bg2">
                    <a:lumMod val="50000"/>
                  </a:schemeClr>
                </a:solidFill>
              </a:rPr>
              <a:t>)</a:t>
            </a:r>
          </a:p>
          <a:p>
            <a:pPr lvl="1">
              <a:spcBef>
                <a:spcPts val="2000"/>
              </a:spcBef>
            </a:pPr>
            <a:r>
              <a:rPr lang="en-US" altLang="zh-CN" dirty="0" smtClean="0">
                <a:solidFill>
                  <a:schemeClr val="bg2">
                    <a:lumMod val="50000"/>
                  </a:schemeClr>
                </a:solidFill>
              </a:rPr>
              <a:t>Partition</a:t>
            </a:r>
            <a:r>
              <a:rPr lang="zh-CN" altLang="en-US" dirty="0" smtClean="0">
                <a:solidFill>
                  <a:schemeClr val="bg2">
                    <a:lumMod val="50000"/>
                  </a:schemeClr>
                </a:solidFill>
              </a:rPr>
              <a:t>容量分布不均</a:t>
            </a:r>
            <a:r>
              <a:rPr lang="en-US" altLang="zh-CN" dirty="0" smtClean="0">
                <a:solidFill>
                  <a:schemeClr val="bg2">
                    <a:lumMod val="50000"/>
                  </a:schemeClr>
                </a:solidFill>
              </a:rPr>
              <a:t>(</a:t>
            </a:r>
            <a:r>
              <a:rPr lang="zh-CN" altLang="en-US" dirty="0" smtClean="0">
                <a:solidFill>
                  <a:schemeClr val="bg2">
                    <a:lumMod val="50000"/>
                  </a:schemeClr>
                </a:solidFill>
              </a:rPr>
              <a:t>无需考虑</a:t>
            </a:r>
            <a:r>
              <a:rPr lang="en-US" altLang="zh-CN" dirty="0" smtClean="0">
                <a:solidFill>
                  <a:schemeClr val="bg2">
                    <a:lumMod val="50000"/>
                  </a:schemeClr>
                </a:solidFill>
              </a:rPr>
              <a:t>)</a:t>
            </a:r>
          </a:p>
          <a:p>
            <a:pPr lvl="1">
              <a:spcBef>
                <a:spcPts val="2000"/>
              </a:spcBef>
            </a:pPr>
            <a:r>
              <a:rPr lang="en-US" altLang="zh-CN" dirty="0" smtClean="0">
                <a:solidFill>
                  <a:schemeClr val="bg1">
                    <a:lumMod val="75000"/>
                  </a:schemeClr>
                </a:solidFill>
              </a:rPr>
              <a:t>Partition</a:t>
            </a:r>
            <a:r>
              <a:rPr lang="zh-CN" altLang="en-US" dirty="0" smtClean="0">
                <a:solidFill>
                  <a:schemeClr val="bg1">
                    <a:lumMod val="75000"/>
                  </a:schemeClr>
                </a:solidFill>
              </a:rPr>
              <a:t>个数分布不均</a:t>
            </a:r>
            <a:r>
              <a:rPr lang="en-US" altLang="zh-CN" dirty="0" smtClean="0">
                <a:solidFill>
                  <a:schemeClr val="bg1">
                    <a:lumMod val="75000"/>
                  </a:schemeClr>
                </a:solidFill>
              </a:rPr>
              <a:t>(</a:t>
            </a:r>
            <a:r>
              <a:rPr lang="zh-CN" altLang="en-US" dirty="0" smtClean="0">
                <a:solidFill>
                  <a:schemeClr val="bg1">
                    <a:lumMod val="75000"/>
                  </a:schemeClr>
                </a:solidFill>
              </a:rPr>
              <a:t>需要处理</a:t>
            </a:r>
            <a:r>
              <a:rPr lang="en-US" altLang="zh-CN" dirty="0" smtClean="0">
                <a:solidFill>
                  <a:schemeClr val="bg1">
                    <a:lumMod val="75000"/>
                  </a:schemeClr>
                </a:solidFill>
              </a:rPr>
              <a:t>)</a:t>
            </a:r>
          </a:p>
        </p:txBody>
      </p:sp>
    </p:spTree>
    <p:extLst>
      <p:ext uri="{BB962C8B-B14F-4D97-AF65-F5344CB8AC3E}">
        <p14:creationId xmlns:p14="http://schemas.microsoft.com/office/powerpoint/2010/main" val="4093606352"/>
      </p:ext>
    </p:extLst>
  </p:cSld>
  <p:clrMapOvr>
    <a:masterClrMapping/>
  </p:clrMapOvr>
  <p:transition spd="med" advTm="70245"/>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half" idx="13"/>
          </p:nvPr>
        </p:nvPicPr>
        <p:blipFill>
          <a:blip r:embed="rId3">
            <a:extLst>
              <a:ext uri="{28A0092B-C50C-407E-A947-70E740481C1C}">
                <a14:useLocalDpi xmlns:a14="http://schemas.microsoft.com/office/drawing/2010/main" val="0"/>
              </a:ext>
            </a:extLst>
          </a:blip>
          <a:srcRect l="4835" r="4835"/>
          <a:stretch>
            <a:fillRect/>
          </a:stretch>
        </p:blipFill>
        <p:spPr/>
      </p:pic>
      <p:sp>
        <p:nvSpPr>
          <p:cNvPr id="2" name="文本占位符 1"/>
          <p:cNvSpPr>
            <a:spLocks noGrp="1"/>
          </p:cNvSpPr>
          <p:nvPr>
            <p:ph type="body" sz="quarter" idx="1"/>
          </p:nvPr>
        </p:nvSpPr>
        <p:spPr/>
        <p:txBody>
          <a:bodyPr>
            <a:normAutofit fontScale="85000" lnSpcReduction="10000"/>
          </a:bodyPr>
          <a:lstStyle/>
          <a:p>
            <a:r>
              <a:rPr kumimoji="1" lang="zh-CN" altLang="en-US" dirty="0" smtClean="0"/>
              <a:t>孙伟杰</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smtClean="0"/>
              <a:t>云存储工程师</a:t>
            </a:r>
            <a:endParaRPr kumimoji="1" lang="zh-CN" altLang="en-US" dirty="0"/>
          </a:p>
        </p:txBody>
      </p:sp>
      <p:sp>
        <p:nvSpPr>
          <p:cNvPr id="4" name="文本占位符 3"/>
          <p:cNvSpPr>
            <a:spLocks noGrp="1"/>
          </p:cNvSpPr>
          <p:nvPr>
            <p:ph type="body" idx="15"/>
          </p:nvPr>
        </p:nvSpPr>
        <p:spPr/>
        <p:txBody>
          <a:bodyPr/>
          <a:lstStyle/>
          <a:p>
            <a:r>
              <a:rPr lang="zh-CN" altLang="en-US" dirty="0"/>
              <a:t>浙江大学硕士</a:t>
            </a:r>
            <a:r>
              <a:rPr lang="zh-CN" altLang="en-US" dirty="0" smtClean="0"/>
              <a:t>毕业。</a:t>
            </a:r>
            <a:r>
              <a:rPr lang="zh-CN" altLang="en-US" dirty="0"/>
              <a:t>目前就职于小米，致力于分布式存储系统 </a:t>
            </a:r>
            <a:r>
              <a:rPr lang="en-US" altLang="zh-CN" dirty="0"/>
              <a:t>Pegasus </a:t>
            </a:r>
            <a:r>
              <a:rPr lang="zh-CN" altLang="en-US" dirty="0"/>
              <a:t>的研发工作。热爱底层技术，热爱开源，是分布式系统框架 </a:t>
            </a:r>
            <a:r>
              <a:rPr lang="en-US" altLang="zh-CN" dirty="0" err="1"/>
              <a:t>rDSN</a:t>
            </a:r>
            <a:r>
              <a:rPr lang="en-US" altLang="zh-CN" dirty="0"/>
              <a:t> </a:t>
            </a:r>
            <a:r>
              <a:rPr lang="zh-CN" altLang="en-US" dirty="0"/>
              <a:t>的重要开发者</a:t>
            </a:r>
            <a:r>
              <a:rPr lang="zh-CN" altLang="en-US" dirty="0" smtClean="0"/>
              <a:t>。</a:t>
            </a:r>
            <a:endParaRPr lang="en-US" altLang="zh-CN" dirty="0" smtClean="0"/>
          </a:p>
          <a:p>
            <a:r>
              <a:rPr lang="zh-CN" altLang="en-US" dirty="0"/>
              <a:t>博</a:t>
            </a:r>
            <a:r>
              <a:rPr lang="zh-CN" altLang="en-US" dirty="0" smtClean="0"/>
              <a:t>客：</a:t>
            </a:r>
            <a:r>
              <a:rPr lang="en-US" altLang="zh-CN"/>
              <a:t>http://shengofsun.github.io/</a:t>
            </a:r>
            <a:endParaRPr lang="zh-CN" altLang="en-US" dirty="0"/>
          </a:p>
        </p:txBody>
      </p:sp>
      <p:pic>
        <p:nvPicPr>
          <p:cNvPr id="8" name="图片 7" descr="AS－PPT-09"/>
          <p:cNvPicPr>
            <a:picLocks noChangeAspect="1"/>
          </p:cNvPicPr>
          <p:nvPr userDrawn="1"/>
        </p:nvPicPr>
        <p:blipFill>
          <a:blip r:embed="rId4"/>
          <a:stretch>
            <a:fillRect/>
          </a:stretch>
        </p:blipFill>
        <p:spPr>
          <a:xfrm>
            <a:off x="7176770" y="6955155"/>
            <a:ext cx="3056890" cy="1497330"/>
          </a:xfrm>
          <a:prstGeom prst="rect">
            <a:avLst/>
          </a:prstGeom>
        </p:spPr>
      </p:pic>
    </p:spTree>
  </p:cSld>
  <p:clrMapOvr>
    <a:masterClrMapping/>
  </p:clrMapOvr>
  <p:transition spd="med" advTm="921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18" y="0"/>
            <a:ext cx="4259580" cy="1057246"/>
          </a:xfrm>
        </p:spPr>
        <p:txBody>
          <a:bodyPr/>
          <a:lstStyle/>
          <a:p>
            <a:r>
              <a:rPr lang="zh-CN" altLang="en-US" dirty="0" smtClean="0"/>
              <a:t>负载均衡</a:t>
            </a:r>
            <a:r>
              <a:rPr lang="en-US" altLang="zh-CN" dirty="0" smtClean="0"/>
              <a:t>-</a:t>
            </a:r>
            <a:r>
              <a:rPr lang="zh-CN" altLang="en-US" dirty="0"/>
              <a:t>目标</a:t>
            </a:r>
          </a:p>
        </p:txBody>
      </p:sp>
      <p:sp>
        <p:nvSpPr>
          <p:cNvPr id="8" name="矩形 7"/>
          <p:cNvSpPr/>
          <p:nvPr/>
        </p:nvSpPr>
        <p:spPr>
          <a:xfrm>
            <a:off x="768433" y="988080"/>
            <a:ext cx="10244124" cy="1200329"/>
          </a:xfrm>
          <a:prstGeom prst="rect">
            <a:avLst/>
          </a:prstGeom>
        </p:spPr>
        <p:txBody>
          <a:bodyPr wrap="square">
            <a:spAutoFit/>
          </a:bodyPr>
          <a:lstStyle/>
          <a:p>
            <a:pPr marL="457200" indent="-457200" algn="l">
              <a:buFont typeface="Wingdings" panose="05000000000000000000" pitchFamily="2" charset="2"/>
              <a:buChar char="l"/>
            </a:pP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Primary</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Secondary</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不共享</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物理机</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对于每个表：</a:t>
            </a: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Primary</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Secondary</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都平均分配</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7" y="2188409"/>
            <a:ext cx="12148366" cy="7294921"/>
          </a:xfrm>
          <a:prstGeom prst="rect">
            <a:avLst/>
          </a:prstGeom>
        </p:spPr>
      </p:pic>
    </p:spTree>
    <p:extLst>
      <p:ext uri="{BB962C8B-B14F-4D97-AF65-F5344CB8AC3E}">
        <p14:creationId xmlns:p14="http://schemas.microsoft.com/office/powerpoint/2010/main" val="4112290361"/>
      </p:ext>
    </p:extLst>
  </p:cSld>
  <p:clrMapOvr>
    <a:masterClrMapping/>
  </p:clrMapOvr>
  <p:transition spd="med" advTm="58355"/>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564719"/>
            <a:ext cx="11002704" cy="5446241"/>
          </a:xfrm>
          <a:prstGeom prst="rect">
            <a:avLst/>
          </a:prstGeom>
        </p:spPr>
      </p:pic>
      <p:sp>
        <p:nvSpPr>
          <p:cNvPr id="6" name="矩形 5"/>
          <p:cNvSpPr/>
          <p:nvPr/>
        </p:nvSpPr>
        <p:spPr>
          <a:xfrm>
            <a:off x="1380338" y="1360967"/>
            <a:ext cx="10244124" cy="1754326"/>
          </a:xfrm>
          <a:prstGeom prst="rect">
            <a:avLst/>
          </a:prstGeom>
        </p:spPr>
        <p:txBody>
          <a:bodyPr wrap="square">
            <a:spAutoFit/>
          </a:bodyPr>
          <a:lstStyle/>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角色切换优于数据拷贝</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根据</a:t>
            </a: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Primary</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的可能流向建立有向图</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Ford-Fulkerson</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方法：最短路 </a:t>
            </a: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迭代</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标题 1"/>
          <p:cNvSpPr txBox="1">
            <a:spLocks/>
          </p:cNvSpPr>
          <p:nvPr/>
        </p:nvSpPr>
        <p:spPr>
          <a:xfrm>
            <a:off x="25918" y="0"/>
            <a:ext cx="4259580" cy="1057246"/>
          </a:xfrm>
          <a:prstGeom prst="rect">
            <a:avLst/>
          </a:prstGeom>
          <a:ln w="12700">
            <a:miter lim="400000"/>
          </a:ln>
        </p:spPr>
        <p:txBody>
          <a:bodyPr lIns="50800" tIns="50800" rIns="50800" bIns="50800" anchor="ctr">
            <a:normAutofit/>
          </a:bodyPr>
          <a:lstStyle>
            <a:lvl1pPr marL="0" marR="0" indent="0" algn="l" defTabSz="584200" rtl="0" latinLnBrk="0">
              <a:lnSpc>
                <a:spcPct val="100000"/>
              </a:lnSpc>
              <a:spcBef>
                <a:spcPts val="0"/>
              </a:spcBef>
              <a:spcAft>
                <a:spcPts val="0"/>
              </a:spcAft>
              <a:buClrTx/>
              <a:buSzTx/>
              <a:buFontTx/>
              <a:buNone/>
              <a:defRPr sz="4800" b="0" i="0" u="none" strike="noStrike" kern="0" cap="none" spc="0" normalizeH="0" baseline="0">
                <a:ln>
                  <a:noFill/>
                </a:ln>
                <a:solidFill>
                  <a:schemeClr val="tx2">
                    <a:lumMod val="25000"/>
                  </a:schemeClr>
                </a:solidFill>
                <a:uFillTx/>
                <a:latin typeface="Arial" panose="020B0604020202020204" pitchFamily="34" charset="0"/>
                <a:ea typeface="微软雅黑" panose="020B0503020204020204" charset="-122"/>
                <a:cs typeface="Microsoft YaHei Regular" charset="-122"/>
                <a:sym typeface="Helvetica Light"/>
              </a:defRPr>
            </a:lvl1pPr>
            <a:lvl2pPr marL="0" marR="0" indent="2286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Helvetica Light"/>
              </a:defRPr>
            </a:lvl9pPr>
          </a:lstStyle>
          <a:p>
            <a:pPr hangingPunct="1"/>
            <a:r>
              <a:rPr lang="zh-CN" altLang="en-US" dirty="0" smtClean="0"/>
              <a:t>负载均衡</a:t>
            </a:r>
            <a:r>
              <a:rPr lang="en-US" altLang="zh-CN" dirty="0" smtClean="0"/>
              <a:t>-</a:t>
            </a:r>
            <a:r>
              <a:rPr lang="zh-CN" altLang="en-US" dirty="0"/>
              <a:t>算法</a:t>
            </a:r>
          </a:p>
        </p:txBody>
      </p:sp>
    </p:spTree>
    <p:extLst>
      <p:ext uri="{BB962C8B-B14F-4D97-AF65-F5344CB8AC3E}">
        <p14:creationId xmlns:p14="http://schemas.microsoft.com/office/powerpoint/2010/main" val="589621551"/>
      </p:ext>
    </p:extLst>
  </p:cSld>
  <p:clrMapOvr>
    <a:masterClrMapping/>
  </p:clrMapOvr>
  <p:transition spd="med" advTm="154002"/>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真实的负载均衡</a:t>
            </a:r>
            <a:endParaRPr lang="zh-CN" altLang="en-US" dirty="0"/>
          </a:p>
        </p:txBody>
      </p:sp>
      <p:sp>
        <p:nvSpPr>
          <p:cNvPr id="3" name="文本占位符 2"/>
          <p:cNvSpPr>
            <a:spLocks noGrp="1"/>
          </p:cNvSpPr>
          <p:nvPr>
            <p:ph type="body" idx="1"/>
          </p:nvPr>
        </p:nvSpPr>
        <p:spPr>
          <a:xfrm>
            <a:off x="952500" y="2667000"/>
            <a:ext cx="11099800" cy="4478079"/>
          </a:xfrm>
        </p:spPr>
        <p:txBody>
          <a:bodyPr/>
          <a:lstStyle/>
          <a:p>
            <a:r>
              <a:rPr lang="zh-CN" altLang="en-US" dirty="0" smtClean="0">
                <a:solidFill>
                  <a:schemeClr val="bg2">
                    <a:lumMod val="50000"/>
                  </a:schemeClr>
                </a:solidFill>
              </a:rPr>
              <a:t>考虑机架位等信息</a:t>
            </a:r>
            <a:endParaRPr lang="en-US" altLang="zh-CN" dirty="0" smtClean="0">
              <a:solidFill>
                <a:schemeClr val="bg2">
                  <a:lumMod val="50000"/>
                </a:schemeClr>
              </a:solidFill>
            </a:endParaRPr>
          </a:p>
          <a:p>
            <a:endParaRPr lang="en-US" altLang="zh-CN" dirty="0" smtClean="0">
              <a:solidFill>
                <a:schemeClr val="bg2">
                  <a:lumMod val="50000"/>
                </a:schemeClr>
              </a:solidFill>
            </a:endParaRPr>
          </a:p>
          <a:p>
            <a:r>
              <a:rPr lang="zh-CN" altLang="en-US" dirty="0" smtClean="0">
                <a:solidFill>
                  <a:schemeClr val="bg2">
                    <a:lumMod val="50000"/>
                  </a:schemeClr>
                </a:solidFill>
              </a:rPr>
              <a:t>节点</a:t>
            </a:r>
            <a:r>
              <a:rPr lang="zh-CN" altLang="en-US" dirty="0">
                <a:solidFill>
                  <a:schemeClr val="bg2">
                    <a:lumMod val="50000"/>
                  </a:schemeClr>
                </a:solidFill>
              </a:rPr>
              <a:t>需要</a:t>
            </a:r>
            <a:r>
              <a:rPr lang="zh-CN" altLang="en-US" dirty="0" smtClean="0">
                <a:solidFill>
                  <a:schemeClr val="bg2">
                    <a:lumMod val="50000"/>
                  </a:schemeClr>
                </a:solidFill>
              </a:rPr>
              <a:t>有权重</a:t>
            </a:r>
            <a:endParaRPr lang="en-US" altLang="zh-CN" dirty="0" smtClean="0">
              <a:solidFill>
                <a:schemeClr val="bg2">
                  <a:lumMod val="50000"/>
                </a:schemeClr>
              </a:solidFill>
            </a:endParaRPr>
          </a:p>
          <a:p>
            <a:endParaRPr lang="en-US" altLang="zh-CN" dirty="0">
              <a:solidFill>
                <a:schemeClr val="bg2">
                  <a:lumMod val="50000"/>
                </a:schemeClr>
              </a:solidFill>
            </a:endParaRPr>
          </a:p>
          <a:p>
            <a:r>
              <a:rPr lang="zh-CN" altLang="en-US" dirty="0" smtClean="0">
                <a:solidFill>
                  <a:schemeClr val="bg2">
                    <a:lumMod val="50000"/>
                  </a:schemeClr>
                </a:solidFill>
              </a:rPr>
              <a:t>拷贝数据时限</a:t>
            </a:r>
            <a:r>
              <a:rPr lang="zh-CN" altLang="en-US" dirty="0">
                <a:solidFill>
                  <a:schemeClr val="bg2">
                    <a:lumMod val="50000"/>
                  </a:schemeClr>
                </a:solidFill>
              </a:rPr>
              <a:t>流</a:t>
            </a:r>
          </a:p>
        </p:txBody>
      </p:sp>
    </p:spTree>
    <p:extLst>
      <p:ext uri="{BB962C8B-B14F-4D97-AF65-F5344CB8AC3E}">
        <p14:creationId xmlns:p14="http://schemas.microsoft.com/office/powerpoint/2010/main" val="3222496901"/>
      </p:ext>
    </p:extLst>
  </p:cSld>
  <p:clrMapOvr>
    <a:masterClrMapping/>
  </p:clrMapOvr>
  <p:transition spd="med" advTm="51843"/>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116" y="0"/>
            <a:ext cx="5375148" cy="1099312"/>
          </a:xfrm>
        </p:spPr>
        <p:txBody>
          <a:bodyPr/>
          <a:lstStyle/>
          <a:p>
            <a:r>
              <a:rPr lang="zh-CN" altLang="en-US" dirty="0" smtClean="0"/>
              <a:t>一致性和可用性</a:t>
            </a:r>
            <a:endParaRPr lang="zh-CN" altLang="en-US" dirty="0"/>
          </a:p>
        </p:txBody>
      </p:sp>
      <p:sp>
        <p:nvSpPr>
          <p:cNvPr id="54" name="文本框 53"/>
          <p:cNvSpPr txBox="1"/>
          <p:nvPr/>
        </p:nvSpPr>
        <p:spPr>
          <a:xfrm>
            <a:off x="6744785" y="1099308"/>
            <a:ext cx="4446016"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anose="05000000000000000000" pitchFamily="2" charset="2"/>
              <a:buChar char="l"/>
            </a:pPr>
            <a:r>
              <a:rPr lang="en-US" altLang="zh-CN" sz="3200" dirty="0" err="1" smtClean="0">
                <a:solidFill>
                  <a:srgbClr val="000000"/>
                </a:solidFill>
                <a:latin typeface="Arial" panose="020B0604020202020204" pitchFamily="34" charset="0"/>
                <a:ea typeface="微软雅黑" panose="020B0503020204020204" pitchFamily="34" charset="-122"/>
                <a:cs typeface="Arial" panose="020B0604020202020204" pitchFamily="34" charset="0"/>
              </a:rPr>
              <a:t>PacificA</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算法</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多副本</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p:cNvSpPr txBox="1"/>
          <p:nvPr/>
        </p:nvSpPr>
        <p:spPr>
          <a:xfrm>
            <a:off x="1179668" y="1099310"/>
            <a:ext cx="5565117"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心跳</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不依赖</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zookeeper</a:t>
            </a:r>
          </a:p>
          <a:p>
            <a:pPr marL="457200" marR="0" indent="-457200" algn="l" defTabSz="584200" rtl="0" fontAlgn="auto" latinLnBrk="0" hangingPunct="0">
              <a:lnSpc>
                <a:spcPct val="10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数据</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不</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依赖</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DFS</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5" y="2186789"/>
            <a:ext cx="10587228" cy="7303088"/>
          </a:xfrm>
          <a:prstGeom prst="rect">
            <a:avLst/>
          </a:prstGeom>
        </p:spPr>
      </p:pic>
    </p:spTree>
    <p:extLst>
      <p:ext uri="{BB962C8B-B14F-4D97-AF65-F5344CB8AC3E}">
        <p14:creationId xmlns:p14="http://schemas.microsoft.com/office/powerpoint/2010/main" val="2630437122"/>
      </p:ext>
    </p:extLst>
  </p:cSld>
  <p:clrMapOvr>
    <a:masterClrMapping/>
  </p:clrMapOvr>
  <p:transition spd="med" advTm="3925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500" y="254000"/>
            <a:ext cx="11099800" cy="1553535"/>
          </a:xfrm>
        </p:spPr>
        <p:txBody>
          <a:bodyPr/>
          <a:lstStyle/>
          <a:p>
            <a:r>
              <a:rPr lang="zh-CN" altLang="en-US" dirty="0" smtClean="0"/>
              <a:t>“你们有双机房</a:t>
            </a:r>
            <a:r>
              <a:rPr lang="zh-CN" altLang="en-US" dirty="0"/>
              <a:t>热</a:t>
            </a:r>
            <a:r>
              <a:rPr lang="zh-CN" altLang="en-US" dirty="0" smtClean="0"/>
              <a:t>备吗？”</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683" y="3258502"/>
            <a:ext cx="9966765" cy="5532289"/>
          </a:xfrm>
          <a:prstGeom prst="rect">
            <a:avLst/>
          </a:prstGeom>
        </p:spPr>
      </p:pic>
      <p:sp>
        <p:nvSpPr>
          <p:cNvPr id="5" name="文本框 4"/>
          <p:cNvSpPr txBox="1"/>
          <p:nvPr/>
        </p:nvSpPr>
        <p:spPr>
          <a:xfrm>
            <a:off x="1444683" y="1743059"/>
            <a:ext cx="10184100"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150000"/>
              </a:lnSpc>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在强一致下，跨机房的</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可用</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性至少涉及三机房</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lnSpc>
                <a:spcPct val="150000"/>
              </a:lnSpc>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三机房</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replication</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性能保障不够好</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68708512"/>
      </p:ext>
    </p:extLst>
  </p:cSld>
  <p:clrMapOvr>
    <a:masterClrMapping/>
  </p:clrMapOvr>
  <p:transition spd="med" advTm="8803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687786" y="254000"/>
            <a:ext cx="7221757" cy="9147558"/>
          </a:xfrm>
          <a:prstGeom prst="rect">
            <a:avLst/>
          </a:prstGeom>
        </p:spPr>
      </p:pic>
    </p:spTree>
    <p:extLst>
      <p:ext uri="{BB962C8B-B14F-4D97-AF65-F5344CB8AC3E}">
        <p14:creationId xmlns:p14="http://schemas.microsoft.com/office/powerpoint/2010/main" val="183576635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要</a:t>
            </a:r>
            <a:r>
              <a:rPr lang="zh-CN" altLang="en-US" dirty="0" smtClean="0"/>
              <a:t>搞明白</a:t>
            </a:r>
            <a:r>
              <a:rPr lang="zh-CN" altLang="en-US" dirty="0"/>
              <a:t>业务</a:t>
            </a:r>
            <a:r>
              <a:rPr lang="zh-CN" altLang="en-US" dirty="0" smtClean="0"/>
              <a:t>的需求</a:t>
            </a:r>
            <a:endParaRPr lang="zh-CN" altLang="en-US" dirty="0"/>
          </a:p>
        </p:txBody>
      </p:sp>
      <p:sp>
        <p:nvSpPr>
          <p:cNvPr id="3" name="文本占位符 2"/>
          <p:cNvSpPr>
            <a:spLocks noGrp="1"/>
          </p:cNvSpPr>
          <p:nvPr>
            <p:ph type="body" idx="1"/>
          </p:nvPr>
        </p:nvSpPr>
        <p:spPr>
          <a:xfrm>
            <a:off x="1186417" y="1785678"/>
            <a:ext cx="11099800" cy="1254643"/>
          </a:xfrm>
        </p:spPr>
        <p:txBody>
          <a:bodyPr/>
          <a:lstStyle/>
          <a:p>
            <a:r>
              <a:rPr lang="zh-CN" altLang="en-US" dirty="0">
                <a:solidFill>
                  <a:schemeClr val="bg1"/>
                </a:solidFill>
              </a:rPr>
              <a:t>长</a:t>
            </a:r>
            <a:r>
              <a:rPr lang="zh-CN" altLang="en-US" dirty="0" smtClean="0">
                <a:solidFill>
                  <a:schemeClr val="bg1"/>
                </a:solidFill>
              </a:rPr>
              <a:t>得好看不重要，能过日子最重要</a:t>
            </a:r>
            <a:endParaRPr lang="zh-CN" altLang="en-US" dirty="0">
              <a:solidFill>
                <a:schemeClr val="bg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91" y="3040321"/>
            <a:ext cx="12774509" cy="6422656"/>
          </a:xfrm>
          <a:prstGeom prst="rect">
            <a:avLst/>
          </a:prstGeom>
        </p:spPr>
      </p:pic>
    </p:spTree>
    <p:extLst>
      <p:ext uri="{BB962C8B-B14F-4D97-AF65-F5344CB8AC3E}">
        <p14:creationId xmlns:p14="http://schemas.microsoft.com/office/powerpoint/2010/main" val="3743942242"/>
      </p:ext>
    </p:extLst>
  </p:cSld>
  <p:clrMapOvr>
    <a:masterClrMapping/>
  </p:clrMapOvr>
  <p:transition spd="med" advTm="73493"/>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Pegasus</a:t>
            </a:r>
            <a:r>
              <a:rPr lang="zh-CN" altLang="en-US" dirty="0" smtClean="0"/>
              <a:t>的多级冗余策略</a:t>
            </a:r>
            <a:endParaRPr lang="zh-CN" altLang="en-US" dirty="0"/>
          </a:p>
        </p:txBody>
      </p:sp>
      <p:sp>
        <p:nvSpPr>
          <p:cNvPr id="3" name="文本占位符 2"/>
          <p:cNvSpPr>
            <a:spLocks noGrp="1"/>
          </p:cNvSpPr>
          <p:nvPr>
            <p:ph type="body" idx="1"/>
          </p:nvPr>
        </p:nvSpPr>
        <p:spPr>
          <a:xfrm>
            <a:off x="952500" y="2667000"/>
            <a:ext cx="4992281" cy="4265428"/>
          </a:xfrm>
        </p:spPr>
        <p:txBody>
          <a:bodyPr/>
          <a:lstStyle/>
          <a:p>
            <a:r>
              <a:rPr lang="zh-CN" altLang="en-US" dirty="0" smtClean="0">
                <a:solidFill>
                  <a:schemeClr val="bg2">
                    <a:lumMod val="50000"/>
                  </a:schemeClr>
                </a:solidFill>
              </a:rPr>
              <a:t>满足多种业务需求</a:t>
            </a:r>
            <a:endParaRPr lang="en-US" altLang="zh-CN" dirty="0" smtClean="0">
              <a:solidFill>
                <a:schemeClr val="bg2">
                  <a:lumMod val="50000"/>
                </a:schemeClr>
              </a:solidFill>
            </a:endParaRPr>
          </a:p>
          <a:p>
            <a:endParaRPr lang="en-US" altLang="zh-CN" dirty="0" smtClean="0">
              <a:solidFill>
                <a:schemeClr val="bg2">
                  <a:lumMod val="50000"/>
                </a:schemeClr>
              </a:solidFill>
            </a:endParaRPr>
          </a:p>
          <a:p>
            <a:r>
              <a:rPr lang="zh-CN" altLang="en-US" dirty="0" smtClean="0">
                <a:solidFill>
                  <a:schemeClr val="bg2">
                    <a:lumMod val="50000"/>
                  </a:schemeClr>
                </a:solidFill>
              </a:rPr>
              <a:t>表级别灵活控制，避免备份太多</a:t>
            </a:r>
            <a:endParaRPr lang="en-US" altLang="zh-CN" dirty="0" smtClean="0">
              <a:solidFill>
                <a:schemeClr val="bg2">
                  <a:lumMod val="50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50" y="2666296"/>
            <a:ext cx="6402107" cy="5923117"/>
          </a:xfrm>
          <a:prstGeom prst="rect">
            <a:avLst/>
          </a:prstGeom>
        </p:spPr>
      </p:pic>
    </p:spTree>
    <p:extLst>
      <p:ext uri="{BB962C8B-B14F-4D97-AF65-F5344CB8AC3E}">
        <p14:creationId xmlns:p14="http://schemas.microsoft.com/office/powerpoint/2010/main" val="1793990890"/>
      </p:ext>
    </p:extLst>
  </p:cSld>
  <p:clrMapOvr>
    <a:masterClrMapping/>
  </p:clrMapOvr>
  <p:transition spd="med" advTm="15542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一致性和可用性：权衡</a:t>
            </a:r>
            <a:endParaRPr lang="zh-CN" altLang="en-US" dirty="0"/>
          </a:p>
        </p:txBody>
      </p:sp>
      <p:sp>
        <p:nvSpPr>
          <p:cNvPr id="6" name="AutoShape 2" descr="http://img1.imgtn.bdimg.com/it/u=2117982936,4100725997&amp;fm=26&amp;gp=0.jpg"/>
          <p:cNvSpPr>
            <a:spLocks noChangeAspect="1" noChangeArrowheads="1"/>
          </p:cNvSpPr>
          <p:nvPr/>
        </p:nvSpPr>
        <p:spPr bwMode="auto">
          <a:xfrm>
            <a:off x="4450484" y="5078702"/>
            <a:ext cx="2462933" cy="2462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266" y="2667412"/>
            <a:ext cx="5601853" cy="4523496"/>
          </a:xfrm>
          <a:prstGeom prst="rect">
            <a:avLst/>
          </a:prstGeom>
        </p:spPr>
      </p:pic>
      <p:sp>
        <p:nvSpPr>
          <p:cNvPr id="10" name="文本框 9"/>
          <p:cNvSpPr txBox="1"/>
          <p:nvPr/>
        </p:nvSpPr>
        <p:spPr>
          <a:xfrm>
            <a:off x="77357" y="4750407"/>
            <a:ext cx="353290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en-US" altLang="zh-CN" dirty="0" smtClean="0">
                <a:solidFill>
                  <a:schemeClr val="bg2"/>
                </a:solidFill>
                <a:latin typeface="微软雅黑" panose="020B0503020204020204" pitchFamily="34" charset="-122"/>
                <a:ea typeface="微软雅黑" panose="020B0503020204020204" pitchFamily="34" charset="-122"/>
              </a:rPr>
              <a:t>Consistency</a:t>
            </a:r>
            <a:endParaRPr kumimoji="0" lang="zh-CN" altLang="en-US" sz="3600" b="0" i="0" u="none" strike="noStrike" cap="none" spc="0" normalizeH="0" baseline="0" dirty="0">
              <a:ln>
                <a:noFill/>
              </a:ln>
              <a:solidFill>
                <a:schemeClr val="bg2"/>
              </a:solidFill>
              <a:effectLst/>
              <a:uFillTx/>
              <a:latin typeface="微软雅黑" panose="020B0503020204020204" pitchFamily="34" charset="-122"/>
              <a:ea typeface="微软雅黑" panose="020B0503020204020204" pitchFamily="34" charset="-122"/>
              <a:sym typeface="Helvetica Light"/>
            </a:endParaRPr>
          </a:p>
        </p:txBody>
      </p:sp>
      <p:sp>
        <p:nvSpPr>
          <p:cNvPr id="11" name="文本框 10"/>
          <p:cNvSpPr txBox="1"/>
          <p:nvPr/>
        </p:nvSpPr>
        <p:spPr>
          <a:xfrm>
            <a:off x="9036049" y="4750407"/>
            <a:ext cx="353290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dirty="0" smtClean="0">
                <a:ln>
                  <a:noFill/>
                </a:ln>
                <a:solidFill>
                  <a:schemeClr val="bg2"/>
                </a:solidFill>
                <a:effectLst/>
                <a:uFillTx/>
                <a:latin typeface="微软雅黑" panose="020B0503020204020204" pitchFamily="34" charset="-122"/>
                <a:ea typeface="微软雅黑" panose="020B0503020204020204" pitchFamily="34" charset="-122"/>
                <a:sym typeface="Helvetica Light"/>
              </a:rPr>
              <a:t>Availability</a:t>
            </a:r>
            <a:endParaRPr kumimoji="0" lang="zh-CN" altLang="en-US" sz="3600" b="0" i="0" u="none" strike="noStrike" cap="none" spc="0" normalizeH="0" baseline="0" dirty="0">
              <a:ln>
                <a:noFill/>
              </a:ln>
              <a:solidFill>
                <a:schemeClr val="bg2"/>
              </a:solidFill>
              <a:effectLst/>
              <a:uFillTx/>
              <a:latin typeface="微软雅黑" panose="020B0503020204020204" pitchFamily="34" charset="-122"/>
              <a:ea typeface="微软雅黑" panose="020B0503020204020204" pitchFamily="34" charset="-122"/>
              <a:sym typeface="Helvetica Light"/>
            </a:endParaRPr>
          </a:p>
        </p:txBody>
      </p:sp>
      <p:sp>
        <p:nvSpPr>
          <p:cNvPr id="12" name="文本框 11"/>
          <p:cNvSpPr txBox="1"/>
          <p:nvPr/>
        </p:nvSpPr>
        <p:spPr>
          <a:xfrm>
            <a:off x="3968750" y="7445320"/>
            <a:ext cx="506729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dirty="0" smtClean="0">
                <a:ln>
                  <a:noFill/>
                </a:ln>
                <a:solidFill>
                  <a:schemeClr val="bg2"/>
                </a:solidFill>
                <a:effectLst/>
                <a:uFillTx/>
                <a:latin typeface="微软雅黑" panose="020B0503020204020204" pitchFamily="34" charset="-122"/>
                <a:ea typeface="微软雅黑" panose="020B0503020204020204" pitchFamily="34" charset="-122"/>
                <a:sym typeface="Helvetica Light"/>
              </a:rPr>
              <a:t>Partition</a:t>
            </a:r>
            <a:r>
              <a:rPr kumimoji="0" lang="en-US" altLang="zh-CN" sz="3600" b="0" i="0" u="none" strike="noStrike" cap="none" spc="0" normalizeH="0" dirty="0" smtClean="0">
                <a:ln>
                  <a:noFill/>
                </a:ln>
                <a:solidFill>
                  <a:schemeClr val="bg2"/>
                </a:solidFill>
                <a:effectLst/>
                <a:uFillTx/>
                <a:latin typeface="微软雅黑" panose="020B0503020204020204" pitchFamily="34" charset="-122"/>
                <a:ea typeface="微软雅黑" panose="020B0503020204020204" pitchFamily="34" charset="-122"/>
                <a:sym typeface="Helvetica Light"/>
              </a:rPr>
              <a:t> Tolerance</a:t>
            </a:r>
            <a:endParaRPr kumimoji="0" lang="zh-CN" altLang="en-US" sz="3600" b="0" i="0" u="none" strike="noStrike" cap="none" spc="0" normalizeH="0" baseline="0" dirty="0">
              <a:ln>
                <a:noFill/>
              </a:ln>
              <a:solidFill>
                <a:schemeClr val="bg2"/>
              </a:solidFill>
              <a:effectLst/>
              <a:uFillTx/>
              <a:latin typeface="微软雅黑" panose="020B0503020204020204" pitchFamily="34" charset="-122"/>
              <a:ea typeface="微软雅黑" panose="020B0503020204020204" pitchFamily="34" charset="-122"/>
              <a:sym typeface="Helvetica Light"/>
            </a:endParaRPr>
          </a:p>
        </p:txBody>
      </p:sp>
    </p:spTree>
    <p:extLst>
      <p:ext uri="{BB962C8B-B14F-4D97-AF65-F5344CB8AC3E}">
        <p14:creationId xmlns:p14="http://schemas.microsoft.com/office/powerpoint/2010/main" val="277594417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068" y="808075"/>
            <a:ext cx="5375148" cy="1099312"/>
          </a:xfrm>
        </p:spPr>
        <p:txBody>
          <a:bodyPr/>
          <a:lstStyle/>
          <a:p>
            <a:r>
              <a:rPr lang="zh-CN" altLang="en-US" dirty="0" smtClean="0"/>
              <a:t>延时保证</a:t>
            </a:r>
            <a:endParaRPr lang="zh-CN" altLang="en-US" dirty="0"/>
          </a:p>
        </p:txBody>
      </p:sp>
      <p:sp>
        <p:nvSpPr>
          <p:cNvPr id="54" name="文本框 53"/>
          <p:cNvSpPr txBox="1"/>
          <p:nvPr/>
        </p:nvSpPr>
        <p:spPr>
          <a:xfrm>
            <a:off x="1286633" y="3433310"/>
            <a:ext cx="8195297" cy="18569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44500" indent="-444500" algn="l" fontAlgn="auto" hangingPunct="0">
              <a:buSzPct val="75000"/>
              <a:buFontTx/>
              <a:buChar char="•"/>
            </a:pPr>
            <a:r>
              <a:rPr lang="zh-CN" altLang="en-US" sz="3800" dirty="0" smtClean="0">
                <a:solidFill>
                  <a:schemeClr val="bg2">
                    <a:lumMod val="50000"/>
                  </a:schemeClr>
                </a:solidFill>
                <a:latin typeface="Arial" panose="020B0604020202020204" pitchFamily="34" charset="0"/>
                <a:ea typeface="微软雅黑" panose="020B0503020204020204" charset="-122"/>
                <a:cs typeface="PingFang SC" charset="-122"/>
              </a:rPr>
              <a:t>实现语言：</a:t>
            </a:r>
            <a:r>
              <a:rPr lang="en-US" altLang="zh-CN" sz="3800" dirty="0" smtClean="0">
                <a:solidFill>
                  <a:schemeClr val="bg2">
                    <a:lumMod val="50000"/>
                  </a:schemeClr>
                </a:solidFill>
                <a:latin typeface="Arial" panose="020B0604020202020204" pitchFamily="34" charset="0"/>
                <a:ea typeface="微软雅黑" panose="020B0503020204020204" charset="-122"/>
                <a:cs typeface="PingFang SC" charset="-122"/>
              </a:rPr>
              <a:t>C++</a:t>
            </a:r>
          </a:p>
          <a:p>
            <a:pPr marL="444500" indent="-444500" algn="l" fontAlgn="auto" hangingPunct="0">
              <a:buSzPct val="75000"/>
              <a:buFontTx/>
              <a:buChar char="•"/>
            </a:pPr>
            <a:endParaRPr lang="en-US" altLang="zh-CN" sz="3800" dirty="0">
              <a:solidFill>
                <a:schemeClr val="bg2">
                  <a:lumMod val="50000"/>
                </a:schemeClr>
              </a:solidFill>
              <a:latin typeface="Arial" panose="020B0604020202020204" pitchFamily="34" charset="0"/>
              <a:ea typeface="微软雅黑" panose="020B0503020204020204" charset="-122"/>
              <a:cs typeface="PingFang SC" charset="-122"/>
            </a:endParaRPr>
          </a:p>
          <a:p>
            <a:pPr marL="444500" indent="-444500" algn="l" fontAlgn="auto" hangingPunct="0">
              <a:buSzPct val="75000"/>
              <a:buFontTx/>
              <a:buChar char="•"/>
            </a:pPr>
            <a:r>
              <a:rPr lang="zh-CN" altLang="en-US" sz="3800" dirty="0">
                <a:solidFill>
                  <a:schemeClr val="bg2">
                    <a:lumMod val="50000"/>
                  </a:schemeClr>
                </a:solidFill>
                <a:latin typeface="Arial" panose="020B0604020202020204" pitchFamily="34" charset="0"/>
                <a:ea typeface="微软雅黑" panose="020B0503020204020204" charset="-122"/>
                <a:cs typeface="PingFang SC" charset="-122"/>
              </a:rPr>
              <a:t>产品可用的一致性协议的实现</a:t>
            </a:r>
            <a:endParaRPr lang="en-US" altLang="zh-CN" sz="3800" dirty="0">
              <a:solidFill>
                <a:schemeClr val="bg2">
                  <a:lumMod val="50000"/>
                </a:schemeClr>
              </a:solidFill>
              <a:latin typeface="Arial" panose="020B0604020202020204" pitchFamily="34" charset="0"/>
              <a:ea typeface="微软雅黑" panose="020B0503020204020204" charset="-122"/>
              <a:cs typeface="PingFang SC" charset="-122"/>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79300" y="8928100"/>
            <a:ext cx="609600" cy="609600"/>
          </a:xfrm>
          <a:prstGeom prst="rect">
            <a:avLst/>
          </a:prstGeom>
        </p:spPr>
      </p:pic>
    </p:spTree>
    <p:extLst>
      <p:ext uri="{BB962C8B-B14F-4D97-AF65-F5344CB8AC3E}">
        <p14:creationId xmlns:p14="http://schemas.microsoft.com/office/powerpoint/2010/main" val="228008825"/>
      </p:ext>
    </p:extLst>
  </p:cSld>
  <p:clrMapOvr>
    <a:masterClrMapping/>
  </p:clrMapOvr>
  <p:transition spd="med" advTm="535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idx="1"/>
          </p:nvPr>
        </p:nvSpPr>
        <p:spPr/>
        <p:txBody>
          <a:bodyPr>
            <a:normAutofit lnSpcReduction="10000"/>
          </a:bodyPr>
          <a:lstStyle/>
          <a:p>
            <a:r>
              <a:rPr kumimoji="1" lang="en-US" altLang="zh-CN" dirty="0" smtClean="0"/>
              <a:t>Pegasus</a:t>
            </a:r>
            <a:r>
              <a:rPr kumimoji="1" lang="zh-CN" altLang="en-US" dirty="0" smtClean="0"/>
              <a:t>的产生</a:t>
            </a:r>
            <a:endParaRPr kumimoji="1" lang="zh-CN" altLang="en-US" dirty="0"/>
          </a:p>
        </p:txBody>
      </p:sp>
      <p:sp>
        <p:nvSpPr>
          <p:cNvPr id="19" name="文本占位符 18"/>
          <p:cNvSpPr>
            <a:spLocks noGrp="1"/>
          </p:cNvSpPr>
          <p:nvPr>
            <p:ph type="body" idx="11"/>
          </p:nvPr>
        </p:nvSpPr>
        <p:spPr/>
        <p:txBody>
          <a:bodyPr/>
          <a:lstStyle/>
          <a:p>
            <a:r>
              <a:rPr kumimoji="1" lang="zh-CN" altLang="en-US" dirty="0" smtClean="0"/>
              <a:t>实现中的那些坑</a:t>
            </a:r>
            <a:endParaRPr kumimoji="1" lang="zh-CN" altLang="en-US" dirty="0"/>
          </a:p>
        </p:txBody>
      </p:sp>
      <p:sp>
        <p:nvSpPr>
          <p:cNvPr id="20" name="文本占位符 19"/>
          <p:cNvSpPr>
            <a:spLocks noGrp="1"/>
          </p:cNvSpPr>
          <p:nvPr>
            <p:ph type="body" idx="12"/>
          </p:nvPr>
        </p:nvSpPr>
        <p:spPr/>
        <p:txBody>
          <a:bodyPr/>
          <a:lstStyle/>
          <a:p>
            <a:r>
              <a:rPr kumimoji="1" lang="en-US" altLang="zh-CN" dirty="0" smtClean="0"/>
              <a:t>Deterministic</a:t>
            </a:r>
            <a:r>
              <a:rPr kumimoji="1" lang="zh-CN" altLang="en-US" dirty="0" smtClean="0"/>
              <a:t>测试</a:t>
            </a:r>
            <a:endParaRPr kumimoji="1" lang="zh-CN" altLang="en-US" dirty="0"/>
          </a:p>
        </p:txBody>
      </p:sp>
      <p:sp>
        <p:nvSpPr>
          <p:cNvPr id="22" name="文本占位符 21"/>
          <p:cNvSpPr>
            <a:spLocks noGrp="1"/>
          </p:cNvSpPr>
          <p:nvPr>
            <p:ph type="body" idx="14"/>
          </p:nvPr>
        </p:nvSpPr>
        <p:spPr>
          <a:xfrm>
            <a:off x="1279530" y="5076320"/>
            <a:ext cx="10611906" cy="719390"/>
          </a:xfrm>
        </p:spPr>
        <p:txBody>
          <a:bodyPr/>
          <a:lstStyle/>
          <a:p>
            <a:r>
              <a:rPr kumimoji="1" lang="zh-CN" altLang="en-US" dirty="0"/>
              <a:t>现状和计划</a:t>
            </a:r>
          </a:p>
        </p:txBody>
      </p:sp>
      <p:sp>
        <p:nvSpPr>
          <p:cNvPr id="23" name="文本占位符 22"/>
          <p:cNvSpPr>
            <a:spLocks noGrp="1"/>
          </p:cNvSpPr>
          <p:nvPr>
            <p:ph type="body" idx="15"/>
          </p:nvPr>
        </p:nvSpPr>
        <p:spPr>
          <a:xfrm>
            <a:off x="1269660" y="5805674"/>
            <a:ext cx="10611906" cy="719390"/>
          </a:xfrm>
        </p:spPr>
        <p:txBody>
          <a:bodyPr/>
          <a:lstStyle/>
          <a:p>
            <a:r>
              <a:rPr kumimoji="1" lang="zh-CN" altLang="en-US" dirty="0" smtClean="0"/>
              <a:t>总结</a:t>
            </a:r>
            <a:endParaRPr kumimoji="1" lang="zh-CN" altLang="en-US" dirty="0"/>
          </a:p>
        </p:txBody>
      </p:sp>
    </p:spTree>
  </p:cSld>
  <p:clrMapOvr>
    <a:masterClrMapping/>
  </p:clrMapOvr>
  <p:transition spd="med" advTm="562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4429"/>
            <a:ext cx="8685276" cy="1026160"/>
          </a:xfrm>
        </p:spPr>
        <p:txBody>
          <a:bodyPr/>
          <a:lstStyle/>
          <a:p>
            <a:r>
              <a:rPr lang="zh-CN" altLang="en-US" dirty="0" smtClean="0"/>
              <a:t>一致性协议很难实现</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31" y="2396488"/>
            <a:ext cx="12341537" cy="7357113"/>
          </a:xfrm>
          <a:prstGeom prst="rect">
            <a:avLst/>
          </a:prstGeom>
        </p:spPr>
      </p:pic>
      <p:sp>
        <p:nvSpPr>
          <p:cNvPr id="6" name="文本框 5"/>
          <p:cNvSpPr txBox="1"/>
          <p:nvPr/>
        </p:nvSpPr>
        <p:spPr>
          <a:xfrm>
            <a:off x="382016" y="886057"/>
            <a:ext cx="12163552"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要求：正确、高效、易维护、可测试</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难点：多阶段</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、涉及</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IO</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→并发→细粒度加锁</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286404409"/>
      </p:ext>
    </p:extLst>
  </p:cSld>
  <p:clrMapOvr>
    <a:masterClrMapping/>
  </p:clrMapOvr>
  <p:transition spd="med" advTm="11551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争抢临界区→无锁串行化排队</a:t>
            </a:r>
            <a:endParaRPr lang="zh-CN" altLang="en-US" dirty="0"/>
          </a:p>
        </p:txBody>
      </p:sp>
      <p:sp>
        <p:nvSpPr>
          <p:cNvPr id="3" name="文本占位符 2"/>
          <p:cNvSpPr>
            <a:spLocks noGrp="1"/>
          </p:cNvSpPr>
          <p:nvPr>
            <p:ph type="body" idx="1"/>
          </p:nvPr>
        </p:nvSpPr>
        <p:spPr/>
        <p:txBody>
          <a:bodyPr/>
          <a:lstStyle/>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52" y="3389572"/>
            <a:ext cx="5352239" cy="39162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444" y="3559691"/>
            <a:ext cx="6097343" cy="3500327"/>
          </a:xfrm>
          <a:prstGeom prst="rect">
            <a:avLst/>
          </a:prstGeom>
        </p:spPr>
      </p:pic>
      <p:sp>
        <p:nvSpPr>
          <p:cNvPr id="6" name="右箭头 5"/>
          <p:cNvSpPr/>
          <p:nvPr/>
        </p:nvSpPr>
        <p:spPr>
          <a:xfrm>
            <a:off x="5954957" y="5158563"/>
            <a:ext cx="595424" cy="404037"/>
          </a:xfrm>
          <a:prstGeom prst="rightArrow">
            <a:avLst/>
          </a:prstGeom>
          <a:blipFill rotWithShape="1">
            <a:blip r:embed="rId4"/>
            <a:srcRect/>
            <a:tile tx="0" ty="0" sx="100000" sy="100000" flip="none" algn="tl"/>
          </a:blip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72657469"/>
      </p:ext>
    </p:extLst>
  </p:cSld>
  <p:clrMapOvr>
    <a:masterClrMapping/>
  </p:clrMapOvr>
  <p:transition spd="med" advTm="25713"/>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6565392" cy="1026160"/>
          </a:xfrm>
        </p:spPr>
        <p:txBody>
          <a:bodyPr/>
          <a:lstStyle/>
          <a:p>
            <a:r>
              <a:rPr lang="zh-CN" altLang="en-US" dirty="0" smtClean="0"/>
              <a:t>实现要点</a:t>
            </a:r>
            <a:endParaRPr lang="zh-CN" altLang="en-US" dirty="0"/>
          </a:p>
        </p:txBody>
      </p:sp>
      <p:sp>
        <p:nvSpPr>
          <p:cNvPr id="6" name="矩形 5"/>
          <p:cNvSpPr/>
          <p:nvPr/>
        </p:nvSpPr>
        <p:spPr>
          <a:xfrm>
            <a:off x="855472" y="986828"/>
            <a:ext cx="8924632" cy="1200329"/>
          </a:xfrm>
          <a:prstGeom prst="rect">
            <a:avLst/>
          </a:prstGeom>
        </p:spPr>
        <p:txBody>
          <a:bodyPr wrap="square">
            <a:spAutoFit/>
          </a:bodyPr>
          <a:lstStyle/>
          <a:p>
            <a:pPr marL="457200" indent="-457200" algn="l">
              <a:buFont typeface="Wingdings" panose="05000000000000000000" pitchFamily="2" charset="2"/>
              <a:buChar char="l"/>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事件驱动</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纯</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异步、无</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锁串行</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化</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额外优势：方便监控、追踪</a:t>
            </a:r>
            <a:endPar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909" y="2461432"/>
            <a:ext cx="10671952" cy="6782580"/>
          </a:xfrm>
          <a:prstGeom prst="rect">
            <a:avLst/>
          </a:prstGeom>
        </p:spPr>
      </p:pic>
    </p:spTree>
    <p:extLst>
      <p:ext uri="{BB962C8B-B14F-4D97-AF65-F5344CB8AC3E}">
        <p14:creationId xmlns:p14="http://schemas.microsoft.com/office/powerpoint/2010/main" val="2701279182"/>
      </p:ext>
    </p:extLst>
  </p:cSld>
  <p:clrMapOvr>
    <a:masterClrMapping/>
  </p:clrMapOvr>
  <p:transition spd="med" advTm="134151"/>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p:txBody>
          <a:bodyPr/>
          <a:lstStyle/>
          <a:p>
            <a:r>
              <a:rPr kumimoji="1" lang="en-US" altLang="zh-CN" dirty="0" smtClean="0"/>
              <a:t>Pegasus</a:t>
            </a:r>
            <a:r>
              <a:rPr kumimoji="1" lang="zh-CN" altLang="en-US" dirty="0" smtClean="0"/>
              <a:t>的产生</a:t>
            </a:r>
            <a:endParaRPr kumimoji="1" lang="zh-CN" altLang="en-US" dirty="0"/>
          </a:p>
        </p:txBody>
      </p:sp>
      <p:sp>
        <p:nvSpPr>
          <p:cNvPr id="9" name="文本占位符 8"/>
          <p:cNvSpPr>
            <a:spLocks noGrp="1"/>
          </p:cNvSpPr>
          <p:nvPr>
            <p:ph type="body" idx="11"/>
          </p:nvPr>
        </p:nvSpPr>
        <p:spPr/>
        <p:txBody>
          <a:bodyPr/>
          <a:lstStyle/>
          <a:p>
            <a:r>
              <a:rPr kumimoji="1" lang="zh-CN" altLang="en-US" dirty="0" smtClean="0"/>
              <a:t>实现中的那些坑</a:t>
            </a:r>
            <a:endParaRPr kumimoji="1" lang="zh-CN" altLang="en-US" dirty="0"/>
          </a:p>
        </p:txBody>
      </p:sp>
      <p:sp>
        <p:nvSpPr>
          <p:cNvPr id="10" name="文本占位符 9"/>
          <p:cNvSpPr>
            <a:spLocks noGrp="1"/>
          </p:cNvSpPr>
          <p:nvPr>
            <p:ph type="body" idx="12"/>
          </p:nvPr>
        </p:nvSpPr>
        <p:spPr/>
        <p:txBody>
          <a:bodyPr/>
          <a:lstStyle/>
          <a:p>
            <a:r>
              <a:rPr kumimoji="1" lang="en-US" altLang="zh-CN" dirty="0" smtClean="0"/>
              <a:t>Deterministic</a:t>
            </a:r>
            <a:r>
              <a:rPr kumimoji="1" lang="zh-CN" altLang="en-US" dirty="0" smtClean="0"/>
              <a:t>测试</a:t>
            </a:r>
            <a:endParaRPr kumimoji="1" lang="zh-CN" altLang="en-US" dirty="0"/>
          </a:p>
        </p:txBody>
      </p:sp>
      <p:sp>
        <p:nvSpPr>
          <p:cNvPr id="11" name="文本占位符 10"/>
          <p:cNvSpPr>
            <a:spLocks noGrp="1"/>
          </p:cNvSpPr>
          <p:nvPr>
            <p:ph type="body" idx="13"/>
          </p:nvPr>
        </p:nvSpPr>
        <p:spPr/>
        <p:txBody>
          <a:bodyPr/>
          <a:lstStyle/>
          <a:p>
            <a:r>
              <a:rPr kumimoji="1" lang="zh-CN" altLang="en-US" dirty="0" smtClean="0"/>
              <a:t>现状和计划</a:t>
            </a:r>
            <a:endParaRPr kumimoji="1" lang="zh-CN" altLang="en-US" dirty="0"/>
          </a:p>
        </p:txBody>
      </p:sp>
      <p:sp>
        <p:nvSpPr>
          <p:cNvPr id="12" name="文本占位符 11"/>
          <p:cNvSpPr>
            <a:spLocks noGrp="1"/>
          </p:cNvSpPr>
          <p:nvPr>
            <p:ph type="body" idx="14"/>
          </p:nvPr>
        </p:nvSpPr>
        <p:spPr/>
        <p:txBody>
          <a:bodyPr/>
          <a:lstStyle/>
          <a:p>
            <a:r>
              <a:rPr kumimoji="1" lang="zh-CN" altLang="en-US" dirty="0"/>
              <a:t>总结</a:t>
            </a:r>
          </a:p>
        </p:txBody>
      </p:sp>
    </p:spTree>
    <p:extLst>
      <p:ext uri="{BB962C8B-B14F-4D97-AF65-F5344CB8AC3E}">
        <p14:creationId xmlns:p14="http://schemas.microsoft.com/office/powerpoint/2010/main" val="2578935569"/>
      </p:ext>
    </p:extLst>
  </p:cSld>
  <p:clrMapOvr>
    <a:masterClrMapping/>
  </p:clrMapOvr>
  <p:transition spd="med" advTm="19605"/>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分布式系统做稳定很难</a:t>
            </a:r>
            <a:endParaRPr lang="zh-CN" altLang="en-US" dirty="0"/>
          </a:p>
        </p:txBody>
      </p:sp>
      <p:sp>
        <p:nvSpPr>
          <p:cNvPr id="4" name="文本框 3"/>
          <p:cNvSpPr txBox="1"/>
          <p:nvPr/>
        </p:nvSpPr>
        <p:spPr>
          <a:xfrm>
            <a:off x="1119567" y="3159488"/>
            <a:ext cx="10765666" cy="379591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5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难以</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测试</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：难以通过有效的测试手段发现</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bug</a:t>
            </a:r>
          </a:p>
          <a:p>
            <a:pPr marL="457200" marR="0" indent="-457200" algn="l" defTabSz="584200" rtl="0" fontAlgn="auto" latinLnBrk="0" hangingPunct="0">
              <a:lnSpc>
                <a:spcPct val="150000"/>
              </a:lnSpc>
              <a:spcBef>
                <a:spcPts val="0"/>
              </a:spcBef>
              <a:spcAft>
                <a:spcPts val="0"/>
              </a:spcAft>
              <a:buClrTx/>
              <a:buSzTx/>
              <a:buFont typeface="Wingdings" panose="05000000000000000000" pitchFamily="2" charset="2"/>
              <a:buChar char="l"/>
            </a:pP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marR="0" indent="-457200" algn="l" defTabSz="584200" rtl="0" fontAlgn="auto" latinLnBrk="0" hangingPunct="0">
              <a:lnSpc>
                <a:spcPct val="15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难以复现：就算触发到了</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bug</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，也难以定位、复现和调试</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marR="0" indent="-457200" algn="l" defTabSz="584200" rtl="0" fontAlgn="auto" latinLnBrk="0" hangingPunct="0">
              <a:lnSpc>
                <a:spcPct val="150000"/>
              </a:lnSpc>
              <a:spcBef>
                <a:spcPts val="0"/>
              </a:spcBef>
              <a:spcAft>
                <a:spcPts val="0"/>
              </a:spcAft>
              <a:buClrTx/>
              <a:buSzTx/>
              <a:buFont typeface="Wingdings" panose="05000000000000000000" pitchFamily="2" charset="2"/>
              <a:buChar char="l"/>
            </a:pP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marR="0" indent="-457200" algn="l" defTabSz="584200" rtl="0" fontAlgn="auto" latinLnBrk="0" hangingPunct="0">
              <a:lnSpc>
                <a:spcPct val="15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难以回归：</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bug</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是不是被正确的解决了</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90671628"/>
      </p:ext>
    </p:extLst>
  </p:cSld>
  <p:clrMapOvr>
    <a:masterClrMapping/>
  </p:clrMapOvr>
  <p:transition spd="med" advTm="124862"/>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3352" y="0"/>
            <a:ext cx="11099800" cy="1467293"/>
          </a:xfrm>
        </p:spPr>
        <p:txBody>
          <a:bodyPr/>
          <a:lstStyle/>
          <a:p>
            <a:r>
              <a:rPr lang="zh-CN" altLang="en-US" dirty="0" smtClean="0"/>
              <a:t>根源：不确定性</a:t>
            </a:r>
            <a:endParaRPr lang="zh-CN" altLang="en-US" dirty="0"/>
          </a:p>
        </p:txBody>
      </p:sp>
      <p:sp>
        <p:nvSpPr>
          <p:cNvPr id="4" name="矩形 3"/>
          <p:cNvSpPr/>
          <p:nvPr/>
        </p:nvSpPr>
        <p:spPr>
          <a:xfrm>
            <a:off x="1011865" y="1249492"/>
            <a:ext cx="12052300" cy="1754326"/>
          </a:xfrm>
          <a:prstGeom prst="rect">
            <a:avLst/>
          </a:prstGeom>
        </p:spPr>
        <p:txBody>
          <a:bodyPr wrap="square">
            <a:spAutoFit/>
          </a:bodyPr>
          <a:lstStyle/>
          <a:p>
            <a:pPr marL="457200" indent="-457200" algn="l">
              <a:lnSpc>
                <a:spcPct val="150000"/>
              </a:lnSpc>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程序自身的随机：调度、定时器、随机数、多节点并行</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lnSpc>
                <a:spcPct val="150000"/>
              </a:lnSpc>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外部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IO</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的错误：失败</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、超时、丢</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包、乱序</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69" y="3209875"/>
            <a:ext cx="12126718" cy="5948207"/>
          </a:xfrm>
          <a:prstGeom prst="rect">
            <a:avLst/>
          </a:prstGeom>
        </p:spPr>
      </p:pic>
    </p:spTree>
    <p:extLst>
      <p:ext uri="{BB962C8B-B14F-4D97-AF65-F5344CB8AC3E}">
        <p14:creationId xmlns:p14="http://schemas.microsoft.com/office/powerpoint/2010/main" val="3303238366"/>
      </p:ext>
    </p:extLst>
  </p:cSld>
  <p:clrMapOvr>
    <a:masterClrMapping/>
  </p:clrMapOvr>
  <p:transition spd="med" advTm="57041"/>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不确定性的问题</a:t>
            </a:r>
            <a:endParaRPr lang="zh-CN" altLang="en-US" dirty="0"/>
          </a:p>
        </p:txBody>
      </p:sp>
      <p:sp>
        <p:nvSpPr>
          <p:cNvPr id="3" name="文本占位符 2"/>
          <p:cNvSpPr>
            <a:spLocks noGrp="1"/>
          </p:cNvSpPr>
          <p:nvPr>
            <p:ph type="body" idx="1"/>
          </p:nvPr>
        </p:nvSpPr>
        <p:spPr>
          <a:xfrm>
            <a:off x="952500" y="2152650"/>
            <a:ext cx="11099800" cy="5791200"/>
          </a:xfrm>
        </p:spPr>
        <p:txBody>
          <a:bodyPr>
            <a:normAutofit/>
          </a:bodyPr>
          <a:lstStyle/>
          <a:p>
            <a:pPr marL="444500" lvl="2">
              <a:lnSpc>
                <a:spcPct val="150000"/>
              </a:lnSpc>
            </a:pPr>
            <a:r>
              <a:rPr lang="zh-CN" altLang="en-US" sz="3200" dirty="0" smtClean="0">
                <a:solidFill>
                  <a:srgbClr val="000000"/>
                </a:solidFill>
                <a:ea typeface="微软雅黑" panose="020B0503020204020204" pitchFamily="34" charset="-122"/>
                <a:cs typeface="Arial" panose="020B0604020202020204" pitchFamily="34" charset="0"/>
              </a:rPr>
              <a:t>小</a:t>
            </a:r>
            <a:r>
              <a:rPr lang="zh-CN" altLang="en-US" sz="3200" dirty="0">
                <a:solidFill>
                  <a:srgbClr val="000000"/>
                </a:solidFill>
                <a:ea typeface="微软雅黑" panose="020B0503020204020204" pitchFamily="34" charset="-122"/>
                <a:cs typeface="Arial" panose="020B0604020202020204" pitchFamily="34" charset="0"/>
              </a:rPr>
              <a:t>概率</a:t>
            </a:r>
            <a:r>
              <a:rPr lang="en-US" altLang="zh-CN" sz="3200" dirty="0">
                <a:solidFill>
                  <a:srgbClr val="000000"/>
                </a:solidFill>
                <a:ea typeface="微软雅黑" panose="020B0503020204020204" pitchFamily="34" charset="-122"/>
                <a:cs typeface="Arial" panose="020B0604020202020204" pitchFamily="34" charset="0"/>
              </a:rPr>
              <a:t>IO</a:t>
            </a:r>
            <a:r>
              <a:rPr lang="zh-CN" altLang="en-US" sz="3200" dirty="0">
                <a:solidFill>
                  <a:srgbClr val="000000"/>
                </a:solidFill>
                <a:ea typeface="微软雅黑" panose="020B0503020204020204" pitchFamily="34" charset="-122"/>
                <a:cs typeface="Arial" panose="020B0604020202020204" pitchFamily="34" charset="0"/>
              </a:rPr>
              <a:t>错误 </a:t>
            </a:r>
            <a:r>
              <a:rPr lang="en-US" altLang="zh-CN" sz="3200" dirty="0">
                <a:solidFill>
                  <a:srgbClr val="000000"/>
                </a:solidFill>
                <a:ea typeface="微软雅黑" panose="020B0503020204020204" pitchFamily="34" charset="-122"/>
                <a:cs typeface="Arial" panose="020B0604020202020204" pitchFamily="34" charset="0"/>
              </a:rPr>
              <a:t>+ </a:t>
            </a:r>
            <a:r>
              <a:rPr lang="zh-CN" altLang="en-US" sz="3200" dirty="0">
                <a:solidFill>
                  <a:srgbClr val="000000"/>
                </a:solidFill>
                <a:ea typeface="微软雅黑" panose="020B0503020204020204" pitchFamily="34" charset="-122"/>
                <a:cs typeface="Arial" panose="020B0604020202020204" pitchFamily="34" charset="0"/>
              </a:rPr>
              <a:t>随机执行</a:t>
            </a:r>
            <a:r>
              <a:rPr lang="zh-CN" altLang="en-US" sz="3200" dirty="0" smtClean="0">
                <a:solidFill>
                  <a:srgbClr val="000000"/>
                </a:solidFill>
                <a:ea typeface="微软雅黑" panose="020B0503020204020204" pitchFamily="34" charset="-122"/>
                <a:cs typeface="Arial" panose="020B0604020202020204" pitchFamily="34" charset="0"/>
              </a:rPr>
              <a:t>路径 </a:t>
            </a:r>
            <a:r>
              <a:rPr lang="en-US" altLang="zh-CN" sz="3200" dirty="0" smtClean="0">
                <a:solidFill>
                  <a:srgbClr val="000000"/>
                </a:solidFill>
                <a:ea typeface="微软雅黑" panose="020B0503020204020204" pitchFamily="34" charset="-122"/>
                <a:cs typeface="Arial" panose="020B0604020202020204" pitchFamily="34" charset="0"/>
              </a:rPr>
              <a:t>= </a:t>
            </a:r>
            <a:r>
              <a:rPr lang="zh-CN" altLang="en-US" sz="3200" dirty="0" smtClean="0">
                <a:solidFill>
                  <a:srgbClr val="000000"/>
                </a:solidFill>
                <a:ea typeface="微软雅黑" panose="020B0503020204020204" pitchFamily="34" charset="-122"/>
                <a:cs typeface="Arial" panose="020B0604020202020204" pitchFamily="34" charset="0"/>
              </a:rPr>
              <a:t>不易</a:t>
            </a:r>
            <a:r>
              <a:rPr lang="zh-CN" altLang="en-US" sz="3200" dirty="0">
                <a:solidFill>
                  <a:srgbClr val="000000"/>
                </a:solidFill>
                <a:ea typeface="微软雅黑" panose="020B0503020204020204" pitchFamily="34" charset="-122"/>
                <a:cs typeface="Arial" panose="020B0604020202020204" pitchFamily="34" charset="0"/>
              </a:rPr>
              <a:t>复现异常</a:t>
            </a:r>
            <a:r>
              <a:rPr lang="zh-CN" altLang="en-US" sz="3200" dirty="0" smtClean="0">
                <a:solidFill>
                  <a:srgbClr val="000000"/>
                </a:solidFill>
                <a:ea typeface="微软雅黑" panose="020B0503020204020204" pitchFamily="34" charset="-122"/>
                <a:cs typeface="Arial" panose="020B0604020202020204" pitchFamily="34" charset="0"/>
              </a:rPr>
              <a:t>状态</a:t>
            </a:r>
            <a:endParaRPr lang="en-US" altLang="zh-CN" sz="3200" dirty="0">
              <a:solidFill>
                <a:srgbClr val="000000"/>
              </a:solidFill>
              <a:ea typeface="微软雅黑" panose="020B0503020204020204" pitchFamily="34" charset="-122"/>
              <a:cs typeface="Arial" panose="020B0604020202020204" pitchFamily="34" charset="0"/>
            </a:endParaRPr>
          </a:p>
          <a:p>
            <a:pPr marL="444500" lvl="2">
              <a:lnSpc>
                <a:spcPct val="150000"/>
              </a:lnSpc>
            </a:pPr>
            <a:endParaRPr lang="en-US" altLang="zh-CN" sz="3200" dirty="0" smtClean="0">
              <a:solidFill>
                <a:srgbClr val="000000"/>
              </a:solidFill>
              <a:ea typeface="微软雅黑" panose="020B0503020204020204" pitchFamily="34" charset="-122"/>
              <a:cs typeface="Arial" panose="020B0604020202020204" pitchFamily="34" charset="0"/>
            </a:endParaRPr>
          </a:p>
          <a:p>
            <a:pPr marL="444500" lvl="2">
              <a:lnSpc>
                <a:spcPct val="150000"/>
              </a:lnSpc>
            </a:pPr>
            <a:r>
              <a:rPr lang="zh-CN" altLang="en-US" sz="3200" dirty="0" smtClean="0">
                <a:solidFill>
                  <a:srgbClr val="000000"/>
                </a:solidFill>
                <a:ea typeface="微软雅黑" panose="020B0503020204020204" pitchFamily="34" charset="-122"/>
                <a:cs typeface="Arial" panose="020B0604020202020204" pitchFamily="34" charset="0"/>
              </a:rPr>
              <a:t>能不能</a:t>
            </a:r>
            <a:r>
              <a:rPr lang="zh-CN" altLang="en-US" sz="3200" dirty="0">
                <a:solidFill>
                  <a:srgbClr val="000000"/>
                </a:solidFill>
                <a:ea typeface="微软雅黑" panose="020B0503020204020204" pitchFamily="34" charset="-122"/>
                <a:cs typeface="Arial" panose="020B0604020202020204" pitchFamily="34" charset="0"/>
              </a:rPr>
              <a:t>模拟</a:t>
            </a:r>
            <a:r>
              <a:rPr lang="zh-CN" altLang="en-US" sz="3200" dirty="0" smtClean="0">
                <a:solidFill>
                  <a:srgbClr val="000000"/>
                </a:solidFill>
                <a:ea typeface="微软雅黑" panose="020B0503020204020204" pitchFamily="34" charset="-122"/>
                <a:cs typeface="Arial" panose="020B0604020202020204" pitchFamily="34" charset="0"/>
              </a:rPr>
              <a:t>？</a:t>
            </a:r>
            <a:endParaRPr lang="en-US" altLang="zh-CN" sz="3200" dirty="0" smtClean="0">
              <a:solidFill>
                <a:srgbClr val="000000"/>
              </a:solidFill>
              <a:ea typeface="微软雅黑" panose="020B0503020204020204" pitchFamily="34" charset="-122"/>
              <a:cs typeface="Arial" panose="020B0604020202020204" pitchFamily="34" charset="0"/>
            </a:endParaRPr>
          </a:p>
          <a:p>
            <a:pPr marL="1333500" lvl="4">
              <a:lnSpc>
                <a:spcPct val="150000"/>
              </a:lnSpc>
            </a:pPr>
            <a:r>
              <a:rPr lang="zh-CN" altLang="en-US" sz="3200" dirty="0">
                <a:solidFill>
                  <a:srgbClr val="000000"/>
                </a:solidFill>
                <a:ea typeface="微软雅黑" panose="020B0503020204020204" pitchFamily="34" charset="-122"/>
                <a:cs typeface="Arial" panose="020B0604020202020204" pitchFamily="34" charset="0"/>
              </a:rPr>
              <a:t>模拟</a:t>
            </a:r>
            <a:r>
              <a:rPr lang="en-US" altLang="zh-CN" sz="3200" dirty="0" smtClean="0">
                <a:solidFill>
                  <a:srgbClr val="000000"/>
                </a:solidFill>
                <a:ea typeface="微软雅黑" panose="020B0503020204020204" pitchFamily="34" charset="-122"/>
                <a:cs typeface="Arial" panose="020B0604020202020204" pitchFamily="34" charset="0"/>
              </a:rPr>
              <a:t>IO</a:t>
            </a:r>
            <a:r>
              <a:rPr lang="zh-CN" altLang="en-US" sz="3200" dirty="0" smtClean="0">
                <a:solidFill>
                  <a:srgbClr val="000000"/>
                </a:solidFill>
                <a:ea typeface="微软雅黑" panose="020B0503020204020204" pitchFamily="34" charset="-122"/>
                <a:cs typeface="Arial" panose="020B0604020202020204" pitchFamily="34" charset="0"/>
              </a:rPr>
              <a:t>错误</a:t>
            </a:r>
            <a:endParaRPr lang="en-US" altLang="zh-CN" sz="3200" dirty="0" smtClean="0">
              <a:solidFill>
                <a:srgbClr val="000000"/>
              </a:solidFill>
              <a:ea typeface="微软雅黑" panose="020B0503020204020204" pitchFamily="34" charset="-122"/>
              <a:cs typeface="Arial" panose="020B0604020202020204" pitchFamily="34" charset="0"/>
            </a:endParaRPr>
          </a:p>
          <a:p>
            <a:pPr marL="1333500" lvl="4">
              <a:lnSpc>
                <a:spcPct val="150000"/>
              </a:lnSpc>
            </a:pPr>
            <a:r>
              <a:rPr lang="zh-CN" altLang="en-US" sz="3200" dirty="0" smtClean="0">
                <a:solidFill>
                  <a:srgbClr val="000000"/>
                </a:solidFill>
                <a:ea typeface="微软雅黑" panose="020B0503020204020204" pitchFamily="34" charset="-122"/>
                <a:cs typeface="Arial" panose="020B0604020202020204" pitchFamily="34" charset="0"/>
              </a:rPr>
              <a:t>控制程序的执行顺序</a:t>
            </a:r>
            <a:endParaRPr lang="en-US" altLang="zh-CN" dirty="0"/>
          </a:p>
          <a:p>
            <a:pPr>
              <a:lnSpc>
                <a:spcPct val="150000"/>
              </a:lnSpc>
            </a:pPr>
            <a:endParaRPr lang="en-US" altLang="zh-CN" sz="3200" dirty="0" smtClean="0"/>
          </a:p>
        </p:txBody>
      </p:sp>
    </p:spTree>
    <p:extLst>
      <p:ext uri="{BB962C8B-B14F-4D97-AF65-F5344CB8AC3E}">
        <p14:creationId xmlns:p14="http://schemas.microsoft.com/office/powerpoint/2010/main" val="2109822838"/>
      </p:ext>
    </p:extLst>
  </p:cSld>
  <p:clrMapOvr>
    <a:masterClrMapping/>
  </p:clrMapOvr>
  <p:transition spd="med" advTm="53373"/>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500" y="0"/>
            <a:ext cx="11099800" cy="1414217"/>
          </a:xfrm>
        </p:spPr>
        <p:txBody>
          <a:bodyPr/>
          <a:lstStyle/>
          <a:p>
            <a:r>
              <a:rPr lang="zh-CN" altLang="en-US" dirty="0" smtClean="0"/>
              <a:t>大方向：提供统一的编程模型</a:t>
            </a:r>
            <a:endParaRPr lang="zh-CN" altLang="en-US" dirty="0"/>
          </a:p>
        </p:txBody>
      </p:sp>
      <p:sp>
        <p:nvSpPr>
          <p:cNvPr id="6" name="矩形 5"/>
          <p:cNvSpPr/>
          <p:nvPr/>
        </p:nvSpPr>
        <p:spPr>
          <a:xfrm>
            <a:off x="1416743" y="1414217"/>
            <a:ext cx="10715244" cy="1655453"/>
          </a:xfrm>
          <a:prstGeom prst="rect">
            <a:avLst/>
          </a:prstGeom>
        </p:spPr>
        <p:txBody>
          <a:bodyPr wrap="square">
            <a:spAutoFit/>
          </a:bodyPr>
          <a:lstStyle/>
          <a:p>
            <a:pPr marL="457200" indent="-457200" algn="l">
              <a:lnSpc>
                <a:spcPct val="150000"/>
              </a:lnSpc>
              <a:buFont typeface="Wingdings" panose="05000000000000000000" pitchFamily="2" charset="2"/>
              <a:buChar char="l"/>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将不确定性因素做接口</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封装</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lnSpc>
                <a:spcPct val="150000"/>
              </a:lnSpc>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单</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进程模拟多个网络</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节点</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95912"/>
            <a:ext cx="11054543" cy="5638083"/>
          </a:xfrm>
          <a:prstGeom prst="rect">
            <a:avLst/>
          </a:prstGeom>
        </p:spPr>
      </p:pic>
    </p:spTree>
    <p:extLst>
      <p:ext uri="{BB962C8B-B14F-4D97-AF65-F5344CB8AC3E}">
        <p14:creationId xmlns:p14="http://schemas.microsoft.com/office/powerpoint/2010/main" val="1261314977"/>
      </p:ext>
    </p:extLst>
  </p:cSld>
  <p:clrMapOvr>
    <a:masterClrMapping/>
  </p:clrMapOvr>
  <p:transition spd="med" advTm="65921"/>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5463" y="-63795"/>
            <a:ext cx="11099800" cy="1291512"/>
          </a:xfrm>
        </p:spPr>
        <p:txBody>
          <a:bodyPr/>
          <a:lstStyle/>
          <a:p>
            <a:r>
              <a:rPr lang="zh-CN" altLang="en-US" dirty="0" smtClean="0"/>
              <a:t>控制程序的执行顺序：消除并行</a:t>
            </a:r>
            <a:endParaRPr lang="zh-CN" altLang="en-US" dirty="0"/>
          </a:p>
        </p:txBody>
      </p:sp>
      <p:sp>
        <p:nvSpPr>
          <p:cNvPr id="6" name="矩形 5"/>
          <p:cNvSpPr/>
          <p:nvPr/>
        </p:nvSpPr>
        <p:spPr>
          <a:xfrm>
            <a:off x="657773" y="1227717"/>
            <a:ext cx="12115251" cy="1077218"/>
          </a:xfrm>
          <a:prstGeom prst="rect">
            <a:avLst/>
          </a:prstGeom>
        </p:spPr>
        <p:txBody>
          <a:bodyPr wrap="square">
            <a:spAutoFit/>
          </a:bodyPr>
          <a:lstStyle/>
          <a:p>
            <a:pPr marL="457200" indent="-457200" algn="l">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单节点串行化：按序执行 </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异步</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IO</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事件</a:t>
            </a:r>
            <a:r>
              <a:rPr lang="zh-CN" alt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伪随机</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delay</a:t>
            </a:r>
          </a:p>
          <a:p>
            <a:pPr marL="457200" indent="-457200" algn="l">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节点间串行化：</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parallel </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concurrent</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，多队列</a:t>
            </a:r>
            <a:r>
              <a:rPr lang="zh-CN" alt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伪随机</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调度</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71" y="2628900"/>
            <a:ext cx="12356893" cy="6397349"/>
          </a:xfrm>
          <a:prstGeom prst="rect">
            <a:avLst/>
          </a:prstGeom>
        </p:spPr>
      </p:pic>
    </p:spTree>
    <p:extLst>
      <p:ext uri="{BB962C8B-B14F-4D97-AF65-F5344CB8AC3E}">
        <p14:creationId xmlns:p14="http://schemas.microsoft.com/office/powerpoint/2010/main" val="4046384387"/>
      </p:ext>
    </p:extLst>
  </p:cSld>
  <p:clrMapOvr>
    <a:masterClrMapping/>
  </p:clrMapOvr>
  <p:transition spd="med" advTm="174208"/>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500" y="254000"/>
            <a:ext cx="11099800" cy="1600083"/>
          </a:xfrm>
        </p:spPr>
        <p:txBody>
          <a:bodyPr/>
          <a:lstStyle/>
          <a:p>
            <a:r>
              <a:rPr lang="zh-CN" altLang="en-US" dirty="0" smtClean="0"/>
              <a:t>模拟</a:t>
            </a:r>
            <a:r>
              <a:rPr lang="en-US" altLang="zh-CN" dirty="0" smtClean="0"/>
              <a:t>IO</a:t>
            </a:r>
            <a:r>
              <a:rPr lang="zh-CN" altLang="en-US" dirty="0" smtClean="0"/>
              <a:t>的不确定性</a:t>
            </a:r>
            <a:endParaRPr lang="zh-CN" altLang="en-US" dirty="0"/>
          </a:p>
        </p:txBody>
      </p:sp>
      <p:sp>
        <p:nvSpPr>
          <p:cNvPr id="6" name="矩形 5"/>
          <p:cNvSpPr/>
          <p:nvPr/>
        </p:nvSpPr>
        <p:spPr>
          <a:xfrm>
            <a:off x="1289431" y="1696921"/>
            <a:ext cx="10869232" cy="1754326"/>
          </a:xfrm>
          <a:prstGeom prst="rect">
            <a:avLst/>
          </a:prstGeom>
        </p:spPr>
        <p:txBody>
          <a:bodyPr wrap="square">
            <a:spAutoFit/>
          </a:bodyPr>
          <a:lstStyle/>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以一定的概率注入错误</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业务逻辑</a:t>
            </a:r>
            <a:r>
              <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assert</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添加全局</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状态</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检查</a:t>
            </a: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模块</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gn="l">
              <a:buFont typeface="Wingdings" panose="05000000000000000000" pitchFamily="2" charset="2"/>
              <a:buChar char="l"/>
            </a:pPr>
            <a:r>
              <a:rPr lang="zh-CN" altLang="en-US"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发生异常时：用相同的随机数种子重新运行</a:t>
            </a:r>
            <a:endParaRPr lang="en-US" altLang="zh-CN"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855" y="3747557"/>
            <a:ext cx="10716910" cy="5604686"/>
          </a:xfrm>
          <a:prstGeom prst="rect">
            <a:avLst/>
          </a:prstGeom>
        </p:spPr>
      </p:pic>
    </p:spTree>
    <p:extLst>
      <p:ext uri="{BB962C8B-B14F-4D97-AF65-F5344CB8AC3E}">
        <p14:creationId xmlns:p14="http://schemas.microsoft.com/office/powerpoint/2010/main" val="2158728087"/>
      </p:ext>
    </p:extLst>
  </p:cSld>
  <p:clrMapOvr>
    <a:masterClrMapping/>
  </p:clrMapOvr>
  <p:transition spd="med" advTm="100313"/>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00" y="-93472"/>
            <a:ext cx="11099800" cy="1117600"/>
          </a:xfrm>
        </p:spPr>
        <p:txBody>
          <a:bodyPr/>
          <a:lstStyle/>
          <a:p>
            <a:r>
              <a:rPr lang="zh-CN" altLang="en-US" dirty="0"/>
              <a:t>记一</a:t>
            </a:r>
            <a:r>
              <a:rPr lang="zh-CN" altLang="en-US" dirty="0" smtClean="0"/>
              <a:t>次</a:t>
            </a:r>
            <a:r>
              <a:rPr lang="en-US" altLang="zh-CN" dirty="0" err="1" smtClean="0"/>
              <a:t>HBase</a:t>
            </a:r>
            <a:r>
              <a:rPr lang="zh-CN" altLang="en-US" dirty="0" smtClean="0"/>
              <a:t>事故 </a:t>
            </a:r>
            <a:endParaRPr lang="zh-CN" altLang="en-US" dirty="0"/>
          </a:p>
        </p:txBody>
      </p:sp>
      <p:sp>
        <p:nvSpPr>
          <p:cNvPr id="6" name="文本框 5"/>
          <p:cNvSpPr txBox="1"/>
          <p:nvPr/>
        </p:nvSpPr>
        <p:spPr>
          <a:xfrm>
            <a:off x="907688" y="1141334"/>
            <a:ext cx="10575475"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外部客户端</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压</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力太大导致</a:t>
            </a:r>
            <a:r>
              <a:rPr lang="en-US" altLang="zh-CN" sz="3200" dirty="0">
                <a:solidFill>
                  <a:srgbClr val="000000"/>
                </a:solidFill>
                <a:latin typeface="Arial" panose="020B0604020202020204" pitchFamily="34" charset="0"/>
                <a:ea typeface="微软雅黑" panose="020B0503020204020204" pitchFamily="34" charset="-122"/>
                <a:cs typeface="Arial" panose="020B0604020202020204" pitchFamily="34" charset="0"/>
              </a:rPr>
              <a:t>Z</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ookeeper</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不可用</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457200" marR="0" indent="-457200" algn="l" defTabSz="584200" rtl="0" fontAlgn="auto" latinLnBrk="0" hangingPunct="0">
              <a:lnSpc>
                <a:spcPct val="100000"/>
              </a:lnSpc>
              <a:spcBef>
                <a:spcPts val="0"/>
              </a:spcBef>
              <a:spcAft>
                <a:spcPts val="0"/>
              </a:spcAft>
              <a:buClrTx/>
              <a:buSzTx/>
              <a:buFont typeface="Wingdings" panose="05000000000000000000" pitchFamily="2" charset="2"/>
              <a:buChar char="l"/>
            </a:pPr>
            <a:r>
              <a:rPr lang="en-US" altLang="zh-CN" sz="3200" dirty="0">
                <a:solidFill>
                  <a:srgbClr val="000000"/>
                </a:solidFill>
                <a:latin typeface="Arial" panose="020B0604020202020204" pitchFamily="34" charset="0"/>
                <a:ea typeface="微软雅黑" panose="020B0503020204020204" pitchFamily="34" charset="-122"/>
                <a:cs typeface="Arial" panose="020B0604020202020204" pitchFamily="34" charset="0"/>
              </a:rPr>
              <a:t>Z</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ookeeper</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不可用导致所有</a:t>
            </a:r>
            <a:r>
              <a:rPr lang="en-US" altLang="zh-CN" sz="3200" dirty="0">
                <a:solidFill>
                  <a:srgbClr val="000000"/>
                </a:solidFill>
                <a:latin typeface="Arial" panose="020B0604020202020204" pitchFamily="34" charset="0"/>
                <a:ea typeface="微软雅黑" panose="020B0503020204020204" pitchFamily="34" charset="-122"/>
                <a:cs typeface="Arial" panose="020B0604020202020204" pitchFamily="34" charset="0"/>
              </a:rPr>
              <a:t>R</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egion </a:t>
            </a:r>
            <a:r>
              <a:rPr lang="en-US" altLang="zh-CN" sz="3200" dirty="0">
                <a:solidFill>
                  <a:srgbClr val="000000"/>
                </a:solidFill>
                <a:latin typeface="Arial" panose="020B0604020202020204" pitchFamily="34" charset="0"/>
                <a:ea typeface="微软雅黑" panose="020B0503020204020204" pitchFamily="34" charset="-122"/>
                <a:cs typeface="Arial" panose="020B0604020202020204" pitchFamily="34" charset="0"/>
              </a:rPr>
              <a:t>S</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erver</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不可用</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7" y="2228811"/>
            <a:ext cx="12157665" cy="7033295"/>
          </a:xfrm>
          <a:prstGeom prst="rect">
            <a:avLst/>
          </a:prstGeom>
        </p:spPr>
      </p:pic>
    </p:spTree>
    <p:extLst>
      <p:ext uri="{BB962C8B-B14F-4D97-AF65-F5344CB8AC3E}">
        <p14:creationId xmlns:p14="http://schemas.microsoft.com/office/powerpoint/2010/main" val="963193340"/>
      </p:ext>
    </p:extLst>
  </p:cSld>
  <p:clrMapOvr>
    <a:masterClrMapping/>
  </p:clrMapOvr>
  <p:transition spd="med" advTm="170486"/>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a:t>
            </a:r>
            <a:r>
              <a:rPr lang="en-US" altLang="zh-CN" dirty="0" smtClean="0"/>
              <a:t>case</a:t>
            </a:r>
            <a:r>
              <a:rPr lang="zh-CN" altLang="en-US" dirty="0" smtClean="0"/>
              <a:t>：一致性协议的单元测试</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851" y="2020576"/>
            <a:ext cx="9451806" cy="7313247"/>
          </a:xfrm>
          <a:prstGeom prst="rect">
            <a:avLst/>
          </a:prstGeom>
        </p:spPr>
      </p:pic>
    </p:spTree>
    <p:extLst>
      <p:ext uri="{BB962C8B-B14F-4D97-AF65-F5344CB8AC3E}">
        <p14:creationId xmlns:p14="http://schemas.microsoft.com/office/powerpoint/2010/main" val="2909024138"/>
      </p:ext>
    </p:extLst>
  </p:cSld>
  <p:clrMapOvr>
    <a:masterClrMapping/>
  </p:clrMapOvr>
  <p:transition spd="med" advTm="71273"/>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分布式框架</a:t>
            </a:r>
            <a:r>
              <a:rPr lang="en-US" altLang="zh-CN" dirty="0" err="1" smtClean="0"/>
              <a:t>rDSN</a:t>
            </a:r>
            <a:endParaRPr lang="zh-CN" altLang="en-US" dirty="0"/>
          </a:p>
        </p:txBody>
      </p:sp>
      <p:sp>
        <p:nvSpPr>
          <p:cNvPr id="3" name="文本占位符 2"/>
          <p:cNvSpPr>
            <a:spLocks noGrp="1"/>
          </p:cNvSpPr>
          <p:nvPr>
            <p:ph type="body" idx="1"/>
          </p:nvPr>
        </p:nvSpPr>
        <p:spPr>
          <a:xfrm>
            <a:off x="952500" y="2663687"/>
            <a:ext cx="11099800" cy="4124739"/>
          </a:xfrm>
        </p:spPr>
        <p:txBody>
          <a:bodyPr/>
          <a:lstStyle/>
          <a:p>
            <a:pPr>
              <a:lnSpc>
                <a:spcPct val="150000"/>
              </a:lnSpc>
            </a:pPr>
            <a:r>
              <a:rPr lang="zh-CN" altLang="en-US" dirty="0" smtClean="0">
                <a:solidFill>
                  <a:schemeClr val="bg2">
                    <a:lumMod val="50000"/>
                  </a:schemeClr>
                </a:solidFill>
              </a:rPr>
              <a:t>异步编程模型</a:t>
            </a:r>
            <a:endParaRPr lang="en-US" altLang="zh-CN" dirty="0" smtClean="0">
              <a:solidFill>
                <a:schemeClr val="bg2">
                  <a:lumMod val="50000"/>
                </a:schemeClr>
              </a:solidFill>
            </a:endParaRPr>
          </a:p>
          <a:p>
            <a:pPr>
              <a:lnSpc>
                <a:spcPct val="150000"/>
              </a:lnSpc>
            </a:pPr>
            <a:r>
              <a:rPr lang="en-US" altLang="zh-CN" dirty="0" smtClean="0">
                <a:solidFill>
                  <a:schemeClr val="bg2">
                    <a:lumMod val="50000"/>
                  </a:schemeClr>
                </a:solidFill>
              </a:rPr>
              <a:t>Deterministic</a:t>
            </a:r>
            <a:r>
              <a:rPr lang="zh-CN" altLang="en-US" dirty="0" smtClean="0">
                <a:solidFill>
                  <a:schemeClr val="bg2">
                    <a:lumMod val="50000"/>
                  </a:schemeClr>
                </a:solidFill>
              </a:rPr>
              <a:t>框架：模拟测试、</a:t>
            </a:r>
            <a:r>
              <a:rPr lang="en-US" altLang="zh-CN" dirty="0" smtClean="0">
                <a:solidFill>
                  <a:schemeClr val="bg2">
                    <a:lumMod val="50000"/>
                  </a:schemeClr>
                </a:solidFill>
              </a:rPr>
              <a:t>debug</a:t>
            </a:r>
          </a:p>
          <a:p>
            <a:pPr>
              <a:lnSpc>
                <a:spcPct val="150000"/>
              </a:lnSpc>
            </a:pPr>
            <a:r>
              <a:rPr lang="en-US" altLang="zh-CN" dirty="0">
                <a:solidFill>
                  <a:schemeClr val="bg2">
                    <a:lumMod val="50000"/>
                  </a:schemeClr>
                </a:solidFill>
              </a:rPr>
              <a:t>https://github.com/Microsoft/rDSN</a:t>
            </a:r>
            <a:endParaRPr lang="en-US" altLang="zh-CN" dirty="0" smtClean="0">
              <a:solidFill>
                <a:schemeClr val="bg2">
                  <a:lumMod val="50000"/>
                </a:schemeClr>
              </a:solidFill>
            </a:endParaRPr>
          </a:p>
        </p:txBody>
      </p:sp>
    </p:spTree>
    <p:extLst>
      <p:ext uri="{BB962C8B-B14F-4D97-AF65-F5344CB8AC3E}">
        <p14:creationId xmlns:p14="http://schemas.microsoft.com/office/powerpoint/2010/main" val="1994344126"/>
      </p:ext>
    </p:extLst>
  </p:cSld>
  <p:clrMapOvr>
    <a:masterClrMapping/>
  </p:clrMapOvr>
  <p:transition spd="med" advTm="28609"/>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p:txBody>
          <a:bodyPr/>
          <a:lstStyle/>
          <a:p>
            <a:r>
              <a:rPr kumimoji="1" lang="en-US" altLang="zh-CN" dirty="0" smtClean="0"/>
              <a:t>Pegasus</a:t>
            </a:r>
            <a:r>
              <a:rPr kumimoji="1" lang="zh-CN" altLang="en-US" dirty="0" smtClean="0"/>
              <a:t>的产生</a:t>
            </a:r>
            <a:endParaRPr kumimoji="1" lang="zh-CN" altLang="en-US" dirty="0"/>
          </a:p>
        </p:txBody>
      </p:sp>
      <p:sp>
        <p:nvSpPr>
          <p:cNvPr id="9" name="文本占位符 8"/>
          <p:cNvSpPr>
            <a:spLocks noGrp="1"/>
          </p:cNvSpPr>
          <p:nvPr>
            <p:ph type="body" idx="11"/>
          </p:nvPr>
        </p:nvSpPr>
        <p:spPr/>
        <p:txBody>
          <a:bodyPr/>
          <a:lstStyle/>
          <a:p>
            <a:r>
              <a:rPr kumimoji="1" lang="zh-CN" altLang="en-US" dirty="0" smtClean="0"/>
              <a:t>实现中的那些坑</a:t>
            </a:r>
            <a:endParaRPr kumimoji="1" lang="zh-CN" altLang="en-US" dirty="0"/>
          </a:p>
        </p:txBody>
      </p:sp>
      <p:sp>
        <p:nvSpPr>
          <p:cNvPr id="10" name="文本占位符 9"/>
          <p:cNvSpPr>
            <a:spLocks noGrp="1"/>
          </p:cNvSpPr>
          <p:nvPr>
            <p:ph type="body" idx="12"/>
          </p:nvPr>
        </p:nvSpPr>
        <p:spPr/>
        <p:txBody>
          <a:bodyPr/>
          <a:lstStyle/>
          <a:p>
            <a:r>
              <a:rPr kumimoji="1" lang="en-US" altLang="zh-CN" dirty="0" smtClean="0"/>
              <a:t>Deterministic</a:t>
            </a:r>
            <a:r>
              <a:rPr kumimoji="1" lang="zh-CN" altLang="en-US" dirty="0" smtClean="0"/>
              <a:t>测试</a:t>
            </a:r>
            <a:endParaRPr kumimoji="1" lang="zh-CN" altLang="en-US" dirty="0"/>
          </a:p>
        </p:txBody>
      </p:sp>
      <p:sp>
        <p:nvSpPr>
          <p:cNvPr id="11" name="文本占位符 10"/>
          <p:cNvSpPr>
            <a:spLocks noGrp="1"/>
          </p:cNvSpPr>
          <p:nvPr>
            <p:ph type="body" idx="13"/>
          </p:nvPr>
        </p:nvSpPr>
        <p:spPr/>
        <p:txBody>
          <a:bodyPr/>
          <a:lstStyle/>
          <a:p>
            <a:r>
              <a:rPr kumimoji="1" lang="zh-CN" altLang="en-US" dirty="0" smtClean="0"/>
              <a:t>现状和</a:t>
            </a:r>
            <a:r>
              <a:rPr kumimoji="1" lang="zh-CN" altLang="en-US" dirty="0"/>
              <a:t>计划</a:t>
            </a:r>
          </a:p>
        </p:txBody>
      </p:sp>
      <p:sp>
        <p:nvSpPr>
          <p:cNvPr id="12" name="文本占位符 11"/>
          <p:cNvSpPr>
            <a:spLocks noGrp="1"/>
          </p:cNvSpPr>
          <p:nvPr>
            <p:ph type="body" idx="14"/>
          </p:nvPr>
        </p:nvSpPr>
        <p:spPr/>
        <p:txBody>
          <a:bodyPr/>
          <a:lstStyle/>
          <a:p>
            <a:r>
              <a:rPr kumimoji="1" lang="zh-CN" altLang="en-US" dirty="0"/>
              <a:t>总结</a:t>
            </a:r>
          </a:p>
        </p:txBody>
      </p:sp>
    </p:spTree>
    <p:extLst>
      <p:ext uri="{BB962C8B-B14F-4D97-AF65-F5344CB8AC3E}">
        <p14:creationId xmlns:p14="http://schemas.microsoft.com/office/powerpoint/2010/main" val="3323724782"/>
      </p:ext>
    </p:extLst>
  </p:cSld>
  <p:clrMapOvr>
    <a:masterClrMapping/>
  </p:clrMapOvr>
  <p:transition spd="med" advTm="4827"/>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现状</a:t>
            </a:r>
            <a:endParaRPr lang="zh-CN" altLang="en-US" dirty="0"/>
          </a:p>
        </p:txBody>
      </p:sp>
      <p:sp>
        <p:nvSpPr>
          <p:cNvPr id="3" name="文本占位符 2"/>
          <p:cNvSpPr>
            <a:spLocks noGrp="1"/>
          </p:cNvSpPr>
          <p:nvPr>
            <p:ph type="body" idx="1"/>
          </p:nvPr>
        </p:nvSpPr>
        <p:spPr>
          <a:xfrm>
            <a:off x="952500" y="1607692"/>
            <a:ext cx="11099800" cy="5791200"/>
          </a:xfrm>
        </p:spPr>
        <p:txBody>
          <a:bodyPr>
            <a:normAutofit/>
          </a:bodyPr>
          <a:lstStyle/>
          <a:p>
            <a:r>
              <a:rPr lang="zh-CN" altLang="en-US" sz="3600" dirty="0" smtClean="0">
                <a:solidFill>
                  <a:schemeClr val="bg2"/>
                </a:solidFill>
              </a:rPr>
              <a:t>设计、接口、存储引擎、</a:t>
            </a:r>
            <a:r>
              <a:rPr lang="en-US" altLang="zh-CN" sz="3600" dirty="0" smtClean="0">
                <a:solidFill>
                  <a:schemeClr val="bg2"/>
                </a:solidFill>
              </a:rPr>
              <a:t>benchmark</a:t>
            </a:r>
            <a:r>
              <a:rPr lang="zh-CN" altLang="en-US" sz="3600" dirty="0" smtClean="0">
                <a:solidFill>
                  <a:schemeClr val="bg2"/>
                </a:solidFill>
              </a:rPr>
              <a:t>、对比</a:t>
            </a:r>
            <a:r>
              <a:rPr lang="en-US" altLang="zh-CN" sz="3600" dirty="0" err="1" smtClean="0">
                <a:solidFill>
                  <a:schemeClr val="bg2"/>
                </a:solidFill>
              </a:rPr>
              <a:t>HBase</a:t>
            </a:r>
            <a:r>
              <a:rPr lang="en-US" altLang="zh-CN" sz="3600" dirty="0" smtClean="0">
                <a:solidFill>
                  <a:schemeClr val="bg2"/>
                </a:solidFill>
              </a:rPr>
              <a:t> </a:t>
            </a:r>
            <a:r>
              <a:rPr lang="zh-CN" altLang="en-US" sz="3600" dirty="0" smtClean="0">
                <a:solidFill>
                  <a:schemeClr val="bg2"/>
                </a:solidFill>
              </a:rPr>
              <a:t>：</a:t>
            </a:r>
            <a:endParaRPr lang="en-US" altLang="zh-CN" sz="3600" dirty="0" smtClean="0">
              <a:solidFill>
                <a:schemeClr val="bg2"/>
              </a:solidFill>
            </a:endParaRPr>
          </a:p>
          <a:p>
            <a:pPr marL="0" lvl="1" indent="0">
              <a:buNone/>
            </a:pPr>
            <a:r>
              <a:rPr lang="en-US" altLang="zh-CN" sz="3600" dirty="0">
                <a:solidFill>
                  <a:schemeClr val="bg2"/>
                </a:solidFill>
              </a:rPr>
              <a:t> </a:t>
            </a:r>
            <a:r>
              <a:rPr lang="en-US" altLang="zh-CN" sz="3600" dirty="0" smtClean="0">
                <a:solidFill>
                  <a:schemeClr val="bg2"/>
                </a:solidFill>
              </a:rPr>
              <a:t>   </a:t>
            </a:r>
            <a:r>
              <a:rPr lang="en-US" altLang="zh-CN" sz="3200" dirty="0" smtClean="0">
                <a:solidFill>
                  <a:schemeClr val="bg2"/>
                </a:solidFill>
              </a:rPr>
              <a:t>http</a:t>
            </a:r>
            <a:r>
              <a:rPr lang="en-US" altLang="zh-CN" sz="3200" dirty="0">
                <a:solidFill>
                  <a:schemeClr val="bg2"/>
                </a:solidFill>
              </a:rPr>
              <a:t>://</a:t>
            </a:r>
            <a:r>
              <a:rPr lang="en-US" altLang="zh-CN" sz="3200" dirty="0" smtClean="0">
                <a:solidFill>
                  <a:schemeClr val="bg2"/>
                </a:solidFill>
              </a:rPr>
              <a:t>bj2016.archsummit.com/presentation/3023</a:t>
            </a:r>
            <a:endParaRPr lang="en-US" altLang="zh-CN" sz="3600" dirty="0" smtClean="0">
              <a:solidFill>
                <a:schemeClr val="bg2"/>
              </a:solidFill>
            </a:endParaRPr>
          </a:p>
          <a:p>
            <a:pPr>
              <a:lnSpc>
                <a:spcPct val="150000"/>
              </a:lnSpc>
            </a:pPr>
            <a:r>
              <a:rPr lang="zh-CN" altLang="en-US" sz="3600" dirty="0" smtClean="0">
                <a:solidFill>
                  <a:schemeClr val="bg2"/>
                </a:solidFill>
              </a:rPr>
              <a:t>公司内上线服务业务</a:t>
            </a:r>
            <a:endParaRPr lang="en-US" altLang="zh-CN" sz="3600" dirty="0" smtClean="0">
              <a:solidFill>
                <a:schemeClr val="bg2"/>
              </a:solidFill>
            </a:endParaRPr>
          </a:p>
          <a:p>
            <a:pPr>
              <a:lnSpc>
                <a:spcPct val="150000"/>
              </a:lnSpc>
            </a:pPr>
            <a:r>
              <a:rPr lang="zh-CN" altLang="en-US" sz="3600" dirty="0" smtClean="0">
                <a:solidFill>
                  <a:schemeClr val="bg2"/>
                </a:solidFill>
              </a:rPr>
              <a:t>开源：修改过的</a:t>
            </a:r>
            <a:r>
              <a:rPr lang="en-US" altLang="zh-CN" sz="3600" dirty="0" err="1" smtClean="0">
                <a:solidFill>
                  <a:schemeClr val="bg2"/>
                </a:solidFill>
              </a:rPr>
              <a:t>rDSN</a:t>
            </a:r>
            <a:r>
              <a:rPr lang="zh-CN" altLang="en-US" sz="3600" dirty="0" smtClean="0">
                <a:solidFill>
                  <a:schemeClr val="bg2"/>
                </a:solidFill>
              </a:rPr>
              <a:t>框架、带</a:t>
            </a:r>
            <a:r>
              <a:rPr lang="en-US" altLang="zh-CN" sz="3600" dirty="0" smtClean="0">
                <a:solidFill>
                  <a:schemeClr val="bg2"/>
                </a:solidFill>
              </a:rPr>
              <a:t>replication</a:t>
            </a:r>
            <a:r>
              <a:rPr lang="zh-CN" altLang="en-US" sz="3600" dirty="0" smtClean="0">
                <a:solidFill>
                  <a:schemeClr val="bg2"/>
                </a:solidFill>
              </a:rPr>
              <a:t>的</a:t>
            </a:r>
            <a:r>
              <a:rPr lang="en-US" altLang="zh-CN" sz="3600" dirty="0" err="1" smtClean="0">
                <a:solidFill>
                  <a:schemeClr val="bg2"/>
                </a:solidFill>
              </a:rPr>
              <a:t>kv</a:t>
            </a:r>
            <a:r>
              <a:rPr lang="zh-CN" altLang="en-US" sz="3600" dirty="0" smtClean="0">
                <a:solidFill>
                  <a:schemeClr val="bg2"/>
                </a:solidFill>
              </a:rPr>
              <a:t>数据库</a:t>
            </a:r>
            <a:endParaRPr lang="en-US" altLang="zh-CN" sz="3600" dirty="0" smtClean="0">
              <a:solidFill>
                <a:schemeClr val="bg2"/>
              </a:solidFill>
            </a:endParaRPr>
          </a:p>
          <a:p>
            <a:pPr>
              <a:lnSpc>
                <a:spcPct val="150000"/>
              </a:lnSpc>
            </a:pPr>
            <a:r>
              <a:rPr lang="zh-CN" altLang="en-US" sz="3600" dirty="0" smtClean="0">
                <a:solidFill>
                  <a:schemeClr val="bg2"/>
                </a:solidFill>
              </a:rPr>
              <a:t>待开源：跨机房复制、</a:t>
            </a:r>
            <a:r>
              <a:rPr lang="en-US" altLang="zh-CN" sz="3600" dirty="0" smtClean="0">
                <a:solidFill>
                  <a:schemeClr val="bg2"/>
                </a:solidFill>
              </a:rPr>
              <a:t>snapshot</a:t>
            </a:r>
            <a:r>
              <a:rPr lang="zh-CN" altLang="en-US" sz="3600" dirty="0" smtClean="0">
                <a:solidFill>
                  <a:schemeClr val="bg2"/>
                </a:solidFill>
              </a:rPr>
              <a:t>备份</a:t>
            </a:r>
            <a:endParaRPr lang="en-US" altLang="zh-CN" sz="3600" dirty="0" smtClean="0">
              <a:solidFill>
                <a:schemeClr val="bg2"/>
              </a:solidFill>
            </a:endParaRPr>
          </a:p>
        </p:txBody>
      </p:sp>
    </p:spTree>
    <p:extLst>
      <p:ext uri="{BB962C8B-B14F-4D97-AF65-F5344CB8AC3E}">
        <p14:creationId xmlns:p14="http://schemas.microsoft.com/office/powerpoint/2010/main" val="57355976"/>
      </p:ext>
    </p:extLst>
  </p:cSld>
  <p:clrMapOvr>
    <a:masterClrMapping/>
  </p:clrMapOvr>
  <p:transition spd="med" advTm="60619"/>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计划</a:t>
            </a:r>
            <a:endParaRPr lang="zh-CN" altLang="en-US" dirty="0"/>
          </a:p>
        </p:txBody>
      </p:sp>
      <p:sp>
        <p:nvSpPr>
          <p:cNvPr id="3" name="文本占位符 2"/>
          <p:cNvSpPr>
            <a:spLocks noGrp="1"/>
          </p:cNvSpPr>
          <p:nvPr>
            <p:ph type="body" idx="1"/>
          </p:nvPr>
        </p:nvSpPr>
        <p:spPr>
          <a:xfrm>
            <a:off x="952500" y="1670955"/>
            <a:ext cx="11099800" cy="5791200"/>
          </a:xfrm>
        </p:spPr>
        <p:txBody>
          <a:bodyPr>
            <a:normAutofit/>
          </a:bodyPr>
          <a:lstStyle/>
          <a:p>
            <a:pPr>
              <a:lnSpc>
                <a:spcPct val="150000"/>
              </a:lnSpc>
            </a:pPr>
            <a:r>
              <a:rPr lang="zh-CN" altLang="en-US" sz="3600" dirty="0">
                <a:solidFill>
                  <a:schemeClr val="bg2">
                    <a:lumMod val="50000"/>
                  </a:schemeClr>
                </a:solidFill>
              </a:rPr>
              <a:t>持续开源更多功能</a:t>
            </a:r>
            <a:endParaRPr lang="en-US" altLang="zh-CN" sz="3600" dirty="0">
              <a:solidFill>
                <a:schemeClr val="bg2">
                  <a:lumMod val="50000"/>
                </a:schemeClr>
              </a:solidFill>
            </a:endParaRPr>
          </a:p>
          <a:p>
            <a:pPr>
              <a:lnSpc>
                <a:spcPct val="150000"/>
              </a:lnSpc>
            </a:pPr>
            <a:r>
              <a:rPr lang="en-US" altLang="zh-CN" sz="3600" dirty="0" smtClean="0">
                <a:solidFill>
                  <a:schemeClr val="bg2">
                    <a:lumMod val="50000"/>
                  </a:schemeClr>
                </a:solidFill>
              </a:rPr>
              <a:t>RESTful </a:t>
            </a:r>
            <a:r>
              <a:rPr lang="en-US" altLang="zh-CN" sz="3600" dirty="0">
                <a:solidFill>
                  <a:schemeClr val="bg2">
                    <a:lumMod val="50000"/>
                  </a:schemeClr>
                </a:solidFill>
              </a:rPr>
              <a:t>API</a:t>
            </a:r>
          </a:p>
          <a:p>
            <a:pPr>
              <a:lnSpc>
                <a:spcPct val="150000"/>
              </a:lnSpc>
            </a:pPr>
            <a:r>
              <a:rPr lang="zh-CN" altLang="en-US" sz="3600" dirty="0">
                <a:solidFill>
                  <a:schemeClr val="bg2">
                    <a:lumMod val="50000"/>
                  </a:schemeClr>
                </a:solidFill>
              </a:rPr>
              <a:t>多租户支持</a:t>
            </a:r>
            <a:endParaRPr lang="en-US" altLang="zh-CN" sz="3600" dirty="0">
              <a:solidFill>
                <a:schemeClr val="bg2">
                  <a:lumMod val="50000"/>
                </a:schemeClr>
              </a:solidFill>
            </a:endParaRPr>
          </a:p>
          <a:p>
            <a:pPr>
              <a:lnSpc>
                <a:spcPct val="150000"/>
              </a:lnSpc>
            </a:pPr>
            <a:r>
              <a:rPr lang="zh-CN" altLang="en-US" sz="3600" dirty="0" smtClean="0">
                <a:solidFill>
                  <a:schemeClr val="bg2">
                    <a:lumMod val="50000"/>
                  </a:schemeClr>
                </a:solidFill>
              </a:rPr>
              <a:t>支持</a:t>
            </a:r>
            <a:r>
              <a:rPr lang="en-US" altLang="zh-CN" sz="3600" dirty="0" smtClean="0">
                <a:solidFill>
                  <a:schemeClr val="bg2">
                    <a:lumMod val="50000"/>
                  </a:schemeClr>
                </a:solidFill>
              </a:rPr>
              <a:t>Schema</a:t>
            </a:r>
            <a:r>
              <a:rPr lang="zh-CN" altLang="en-US" sz="3600" dirty="0" smtClean="0">
                <a:solidFill>
                  <a:schemeClr val="bg2">
                    <a:lumMod val="50000"/>
                  </a:schemeClr>
                </a:solidFill>
              </a:rPr>
              <a:t>、</a:t>
            </a:r>
            <a:r>
              <a:rPr lang="en-US" altLang="zh-CN" sz="3600" dirty="0" smtClean="0">
                <a:solidFill>
                  <a:schemeClr val="bg2">
                    <a:lumMod val="50000"/>
                  </a:schemeClr>
                </a:solidFill>
              </a:rPr>
              <a:t>SQL</a:t>
            </a:r>
            <a:r>
              <a:rPr lang="zh-CN" altLang="en-US" sz="3600" dirty="0" smtClean="0">
                <a:solidFill>
                  <a:schemeClr val="bg2">
                    <a:lumMod val="50000"/>
                  </a:schemeClr>
                </a:solidFill>
              </a:rPr>
              <a:t>、跨行</a:t>
            </a:r>
            <a:r>
              <a:rPr lang="en-US" altLang="zh-CN" sz="3600" dirty="0" smtClean="0">
                <a:solidFill>
                  <a:schemeClr val="bg2">
                    <a:lumMod val="50000"/>
                  </a:schemeClr>
                </a:solidFill>
              </a:rPr>
              <a:t>Transaction</a:t>
            </a:r>
            <a:endParaRPr lang="en-US" altLang="zh-CN" sz="3600" dirty="0">
              <a:solidFill>
                <a:schemeClr val="bg2">
                  <a:lumMod val="50000"/>
                </a:schemeClr>
              </a:solidFill>
            </a:endParaRPr>
          </a:p>
          <a:p>
            <a:endParaRPr lang="en-US" altLang="zh-CN" dirty="0" smtClean="0">
              <a:solidFill>
                <a:schemeClr val="bg2">
                  <a:lumMod val="50000"/>
                </a:schemeClr>
              </a:solidFill>
            </a:endParaRPr>
          </a:p>
        </p:txBody>
      </p:sp>
    </p:spTree>
    <p:extLst>
      <p:ext uri="{BB962C8B-B14F-4D97-AF65-F5344CB8AC3E}">
        <p14:creationId xmlns:p14="http://schemas.microsoft.com/office/powerpoint/2010/main" val="1997994366"/>
      </p:ext>
    </p:extLst>
  </p:cSld>
  <p:clrMapOvr>
    <a:masterClrMapping/>
  </p:clrMapOvr>
  <p:transition spd="med" advTm="19075"/>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p:txBody>
          <a:bodyPr/>
          <a:lstStyle/>
          <a:p>
            <a:r>
              <a:rPr kumimoji="1" lang="en-US" altLang="zh-CN" dirty="0"/>
              <a:t>Pegasus</a:t>
            </a:r>
            <a:r>
              <a:rPr kumimoji="1" lang="zh-CN" altLang="en-US" dirty="0"/>
              <a:t>的</a:t>
            </a:r>
            <a:r>
              <a:rPr kumimoji="1" lang="zh-CN" altLang="en-US" dirty="0" smtClean="0"/>
              <a:t>产生</a:t>
            </a:r>
            <a:endParaRPr kumimoji="1" lang="zh-CN" altLang="en-US" dirty="0"/>
          </a:p>
        </p:txBody>
      </p:sp>
      <p:sp>
        <p:nvSpPr>
          <p:cNvPr id="9" name="文本占位符 8"/>
          <p:cNvSpPr>
            <a:spLocks noGrp="1"/>
          </p:cNvSpPr>
          <p:nvPr>
            <p:ph type="body" idx="11"/>
          </p:nvPr>
        </p:nvSpPr>
        <p:spPr/>
        <p:txBody>
          <a:bodyPr/>
          <a:lstStyle/>
          <a:p>
            <a:r>
              <a:rPr kumimoji="1" lang="zh-CN" altLang="en-US" dirty="0"/>
              <a:t>实现中的那些</a:t>
            </a:r>
            <a:r>
              <a:rPr kumimoji="1" lang="zh-CN" altLang="en-US" dirty="0" smtClean="0"/>
              <a:t>坑</a:t>
            </a:r>
            <a:endParaRPr kumimoji="1" lang="zh-CN" altLang="en-US" dirty="0"/>
          </a:p>
        </p:txBody>
      </p:sp>
      <p:sp>
        <p:nvSpPr>
          <p:cNvPr id="10" name="文本占位符 9"/>
          <p:cNvSpPr>
            <a:spLocks noGrp="1"/>
          </p:cNvSpPr>
          <p:nvPr>
            <p:ph type="body" idx="12"/>
          </p:nvPr>
        </p:nvSpPr>
        <p:spPr/>
        <p:txBody>
          <a:bodyPr/>
          <a:lstStyle/>
          <a:p>
            <a:r>
              <a:rPr kumimoji="1" lang="en-US" altLang="zh-CN" dirty="0"/>
              <a:t>Deterministic</a:t>
            </a:r>
            <a:r>
              <a:rPr kumimoji="1" lang="zh-CN" altLang="en-US" dirty="0" smtClean="0"/>
              <a:t>测试</a:t>
            </a:r>
            <a:endParaRPr kumimoji="1" lang="zh-CN" altLang="en-US" dirty="0"/>
          </a:p>
        </p:txBody>
      </p:sp>
      <p:sp>
        <p:nvSpPr>
          <p:cNvPr id="12" name="文本占位符 11"/>
          <p:cNvSpPr>
            <a:spLocks noGrp="1"/>
          </p:cNvSpPr>
          <p:nvPr>
            <p:ph type="body" idx="14"/>
          </p:nvPr>
        </p:nvSpPr>
        <p:spPr/>
        <p:txBody>
          <a:bodyPr/>
          <a:lstStyle/>
          <a:p>
            <a:r>
              <a:rPr kumimoji="1" lang="zh-CN" altLang="en-US" dirty="0"/>
              <a:t>总结</a:t>
            </a:r>
          </a:p>
        </p:txBody>
      </p:sp>
      <p:sp>
        <p:nvSpPr>
          <p:cNvPr id="2" name="文本占位符 1"/>
          <p:cNvSpPr>
            <a:spLocks noGrp="1"/>
          </p:cNvSpPr>
          <p:nvPr>
            <p:ph type="body" idx="13"/>
          </p:nvPr>
        </p:nvSpPr>
        <p:spPr/>
        <p:txBody>
          <a:bodyPr/>
          <a:lstStyle/>
          <a:p>
            <a:r>
              <a:rPr lang="zh-CN" altLang="en-US" dirty="0" smtClean="0"/>
              <a:t>现状和</a:t>
            </a:r>
            <a:r>
              <a:rPr lang="zh-CN" altLang="en-US" dirty="0"/>
              <a:t>计划</a:t>
            </a:r>
          </a:p>
        </p:txBody>
      </p:sp>
    </p:spTree>
    <p:extLst>
      <p:ext uri="{BB962C8B-B14F-4D97-AF65-F5344CB8AC3E}">
        <p14:creationId xmlns:p14="http://schemas.microsoft.com/office/powerpoint/2010/main" val="3499921885"/>
      </p:ext>
    </p:extLst>
  </p:cSld>
  <p:clrMapOvr>
    <a:masterClrMapping/>
  </p:clrMapOvr>
  <p:transition spd="med" advTm="1081"/>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对于一个好的项目</a:t>
            </a:r>
            <a:endParaRPr lang="zh-CN" altLang="en-US" dirty="0"/>
          </a:p>
        </p:txBody>
      </p:sp>
      <p:sp>
        <p:nvSpPr>
          <p:cNvPr id="3" name="文本占位符 2"/>
          <p:cNvSpPr>
            <a:spLocks noGrp="1"/>
          </p:cNvSpPr>
          <p:nvPr>
            <p:ph type="body" idx="1"/>
          </p:nvPr>
        </p:nvSpPr>
        <p:spPr/>
        <p:txBody>
          <a:bodyPr>
            <a:normAutofit/>
          </a:bodyPr>
          <a:lstStyle/>
          <a:p>
            <a:r>
              <a:rPr lang="zh-CN" altLang="en-US" dirty="0" smtClean="0">
                <a:solidFill>
                  <a:schemeClr val="bg2">
                    <a:lumMod val="50000"/>
                  </a:schemeClr>
                </a:solidFill>
              </a:rPr>
              <a:t>关注业务</a:t>
            </a:r>
            <a:endParaRPr lang="en-US" altLang="zh-CN" dirty="0" smtClean="0">
              <a:solidFill>
                <a:schemeClr val="bg2">
                  <a:lumMod val="50000"/>
                </a:schemeClr>
              </a:solidFill>
            </a:endParaRPr>
          </a:p>
          <a:p>
            <a:pPr lvl="2"/>
            <a:r>
              <a:rPr lang="zh-CN" altLang="en-US" dirty="0" smtClean="0">
                <a:solidFill>
                  <a:schemeClr val="bg2">
                    <a:lumMod val="50000"/>
                  </a:schemeClr>
                </a:solidFill>
              </a:rPr>
              <a:t>明确业务需求</a:t>
            </a:r>
            <a:endParaRPr lang="en-US" altLang="zh-CN" dirty="0" smtClean="0">
              <a:solidFill>
                <a:schemeClr val="bg2">
                  <a:lumMod val="50000"/>
                </a:schemeClr>
              </a:solidFill>
            </a:endParaRPr>
          </a:p>
          <a:p>
            <a:pPr lvl="2"/>
            <a:endParaRPr lang="en-US" altLang="zh-CN" dirty="0" smtClean="0">
              <a:solidFill>
                <a:schemeClr val="bg2">
                  <a:lumMod val="50000"/>
                </a:schemeClr>
              </a:solidFill>
            </a:endParaRPr>
          </a:p>
          <a:p>
            <a:r>
              <a:rPr lang="zh-CN" altLang="en-US" dirty="0" smtClean="0">
                <a:solidFill>
                  <a:schemeClr val="bg2">
                    <a:lumMod val="50000"/>
                  </a:schemeClr>
                </a:solidFill>
              </a:rPr>
              <a:t>关注架构</a:t>
            </a:r>
            <a:endParaRPr lang="en-US" altLang="zh-CN" dirty="0" smtClean="0">
              <a:solidFill>
                <a:schemeClr val="bg2">
                  <a:lumMod val="50000"/>
                </a:schemeClr>
              </a:solidFill>
            </a:endParaRPr>
          </a:p>
          <a:p>
            <a:pPr lvl="2"/>
            <a:r>
              <a:rPr lang="zh-CN" altLang="en-US" dirty="0" smtClean="0">
                <a:solidFill>
                  <a:schemeClr val="bg2">
                    <a:lumMod val="50000"/>
                  </a:schemeClr>
                </a:solidFill>
              </a:rPr>
              <a:t>一致性、可用性、扩展性、性能</a:t>
            </a:r>
            <a:endParaRPr lang="en-US" altLang="zh-CN" dirty="0" smtClean="0">
              <a:solidFill>
                <a:schemeClr val="bg2">
                  <a:lumMod val="50000"/>
                </a:schemeClr>
              </a:solidFill>
            </a:endParaRPr>
          </a:p>
          <a:p>
            <a:pPr lvl="2"/>
            <a:endParaRPr lang="en-US" altLang="zh-CN" dirty="0">
              <a:solidFill>
                <a:schemeClr val="bg2">
                  <a:lumMod val="50000"/>
                </a:schemeClr>
              </a:solidFill>
            </a:endParaRPr>
          </a:p>
          <a:p>
            <a:r>
              <a:rPr lang="zh-CN" altLang="en-US" dirty="0" smtClean="0">
                <a:solidFill>
                  <a:schemeClr val="bg2">
                    <a:lumMod val="50000"/>
                  </a:schemeClr>
                </a:solidFill>
              </a:rPr>
              <a:t>关注软件工程</a:t>
            </a:r>
            <a:endParaRPr lang="en-US" altLang="zh-CN" dirty="0" smtClean="0">
              <a:solidFill>
                <a:schemeClr val="bg2">
                  <a:lumMod val="50000"/>
                </a:schemeClr>
              </a:solidFill>
            </a:endParaRPr>
          </a:p>
          <a:p>
            <a:pPr lvl="2"/>
            <a:r>
              <a:rPr lang="zh-CN" altLang="en-US" dirty="0" smtClean="0">
                <a:solidFill>
                  <a:schemeClr val="bg2">
                    <a:lumMod val="50000"/>
                  </a:schemeClr>
                </a:solidFill>
              </a:rPr>
              <a:t>可维护性</a:t>
            </a:r>
            <a:r>
              <a:rPr lang="zh-CN" altLang="en-US" dirty="0">
                <a:solidFill>
                  <a:schemeClr val="bg2">
                    <a:lumMod val="50000"/>
                  </a:schemeClr>
                </a:solidFill>
              </a:rPr>
              <a:t>、</a:t>
            </a:r>
            <a:r>
              <a:rPr lang="zh-CN" altLang="en-US" dirty="0" smtClean="0">
                <a:solidFill>
                  <a:schemeClr val="bg2">
                    <a:lumMod val="50000"/>
                  </a:schemeClr>
                </a:solidFill>
              </a:rPr>
              <a:t>测试</a:t>
            </a:r>
            <a:r>
              <a:rPr lang="zh-CN" altLang="en-US" dirty="0">
                <a:solidFill>
                  <a:schemeClr val="bg2">
                    <a:lumMod val="50000"/>
                  </a:schemeClr>
                </a:solidFill>
              </a:rPr>
              <a:t>、</a:t>
            </a:r>
            <a:r>
              <a:rPr lang="zh-CN" altLang="en-US" dirty="0" smtClean="0">
                <a:solidFill>
                  <a:schemeClr val="bg2">
                    <a:lumMod val="50000"/>
                  </a:schemeClr>
                </a:solidFill>
              </a:rPr>
              <a:t>监控</a:t>
            </a:r>
            <a:endParaRPr lang="en-US" altLang="zh-CN" dirty="0" smtClean="0">
              <a:solidFill>
                <a:schemeClr val="bg2">
                  <a:lumMod val="50000"/>
                </a:schemeClr>
              </a:solidFill>
            </a:endParaRPr>
          </a:p>
          <a:p>
            <a:pPr lvl="1"/>
            <a:endParaRPr lang="en-US" altLang="zh-CN" dirty="0" smtClean="0">
              <a:solidFill>
                <a:schemeClr val="bg2">
                  <a:lumMod val="50000"/>
                </a:schemeClr>
              </a:solidFill>
            </a:endParaRPr>
          </a:p>
        </p:txBody>
      </p:sp>
    </p:spTree>
    <p:extLst>
      <p:ext uri="{BB962C8B-B14F-4D97-AF65-F5344CB8AC3E}">
        <p14:creationId xmlns:p14="http://schemas.microsoft.com/office/powerpoint/2010/main" val="1351283806"/>
      </p:ext>
    </p:extLst>
  </p:cSld>
  <p:clrMapOvr>
    <a:masterClrMapping/>
  </p:clrMapOvr>
  <p:transition spd="med" advTm="22779"/>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cSld>
  <p:clrMapOvr>
    <a:masterClrMapping/>
  </p:clrMapOvr>
  <p:transition spd="slow" advTm="1302"/>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附录</a:t>
            </a:r>
          </a:p>
        </p:txBody>
      </p:sp>
      <p:sp>
        <p:nvSpPr>
          <p:cNvPr id="5" name="文本占位符 4"/>
          <p:cNvSpPr>
            <a:spLocks noGrp="1"/>
          </p:cNvSpPr>
          <p:nvPr>
            <p:ph type="body" idx="1"/>
          </p:nvPr>
        </p:nvSpPr>
        <p:spPr/>
        <p:txBody>
          <a:bodyPr>
            <a:normAutofit/>
          </a:bodyPr>
          <a:lstStyle/>
          <a:p>
            <a:r>
              <a:rPr kumimoji="1" lang="en-US" altLang="zh-CN" sz="3200" dirty="0" err="1" smtClean="0">
                <a:solidFill>
                  <a:schemeClr val="bg2">
                    <a:lumMod val="50000"/>
                  </a:schemeClr>
                </a:solidFill>
              </a:rPr>
              <a:t>PacificA</a:t>
            </a:r>
            <a:r>
              <a:rPr kumimoji="1" lang="zh-CN" altLang="en-US" sz="3200" dirty="0" smtClean="0">
                <a:solidFill>
                  <a:schemeClr val="bg2">
                    <a:lumMod val="50000"/>
                  </a:schemeClr>
                </a:solidFill>
              </a:rPr>
              <a:t>一致性协议：</a:t>
            </a:r>
            <a:endParaRPr kumimoji="1" lang="en-US" altLang="zh-CN" sz="3200" dirty="0">
              <a:solidFill>
                <a:schemeClr val="bg2">
                  <a:lumMod val="50000"/>
                </a:schemeClr>
              </a:solidFill>
            </a:endParaRPr>
          </a:p>
          <a:p>
            <a:pPr marL="444500" lvl="1" indent="0">
              <a:buNone/>
            </a:pPr>
            <a:r>
              <a:rPr kumimoji="1" lang="en-US" altLang="zh-CN" sz="3200" dirty="0" smtClean="0">
                <a:solidFill>
                  <a:schemeClr val="bg2">
                    <a:lumMod val="50000"/>
                  </a:schemeClr>
                </a:solidFill>
              </a:rPr>
              <a:t>https</a:t>
            </a:r>
            <a:r>
              <a:rPr kumimoji="1" lang="en-US" altLang="zh-CN" sz="3200" dirty="0">
                <a:solidFill>
                  <a:schemeClr val="bg2">
                    <a:lumMod val="50000"/>
                  </a:schemeClr>
                </a:solidFill>
              </a:rPr>
              <a:t>://www.microsoft.com/en-us/research/publication/pacifica-replication-in-log-based-distributed-storage-systems/</a:t>
            </a:r>
            <a:endParaRPr kumimoji="1" lang="en-US" altLang="zh-CN" sz="3200" dirty="0" smtClean="0">
              <a:solidFill>
                <a:schemeClr val="bg2">
                  <a:lumMod val="50000"/>
                </a:schemeClr>
              </a:solidFill>
            </a:endParaRPr>
          </a:p>
          <a:p>
            <a:r>
              <a:rPr kumimoji="1" lang="en-US" altLang="zh-CN" sz="3200" dirty="0" smtClean="0">
                <a:solidFill>
                  <a:schemeClr val="bg2">
                    <a:lumMod val="50000"/>
                  </a:schemeClr>
                </a:solidFill>
              </a:rPr>
              <a:t>《</a:t>
            </a:r>
            <a:r>
              <a:rPr kumimoji="1" lang="en-US" altLang="zh-CN" sz="3200" dirty="0" err="1" smtClean="0">
                <a:solidFill>
                  <a:schemeClr val="bg2">
                    <a:lumMod val="50000"/>
                  </a:schemeClr>
                </a:solidFill>
              </a:rPr>
              <a:t>ArchSummit</a:t>
            </a:r>
            <a:r>
              <a:rPr kumimoji="1" lang="en-US" altLang="zh-CN" sz="3200" dirty="0" smtClean="0">
                <a:solidFill>
                  <a:schemeClr val="bg2">
                    <a:lumMod val="50000"/>
                  </a:schemeClr>
                </a:solidFill>
              </a:rPr>
              <a:t> </a:t>
            </a:r>
            <a:r>
              <a:rPr kumimoji="1" lang="en-US" altLang="zh-CN" sz="3200" dirty="0">
                <a:solidFill>
                  <a:schemeClr val="bg2">
                    <a:lumMod val="50000"/>
                  </a:schemeClr>
                </a:solidFill>
              </a:rPr>
              <a:t>2016</a:t>
            </a:r>
            <a:r>
              <a:rPr kumimoji="1" lang="zh-CN" altLang="en-US" sz="3200" smtClean="0">
                <a:solidFill>
                  <a:schemeClr val="bg2">
                    <a:lumMod val="50000"/>
                  </a:schemeClr>
                </a:solidFill>
              </a:rPr>
              <a:t>北京</a:t>
            </a:r>
            <a:r>
              <a:rPr kumimoji="1" lang="en-US" altLang="zh-CN" sz="3200" smtClean="0">
                <a:solidFill>
                  <a:schemeClr val="bg2">
                    <a:lumMod val="50000"/>
                  </a:schemeClr>
                </a:solidFill>
              </a:rPr>
              <a:t>》</a:t>
            </a:r>
            <a:r>
              <a:rPr kumimoji="1" lang="zh-CN" altLang="en-US" sz="3200" dirty="0" smtClean="0">
                <a:solidFill>
                  <a:schemeClr val="bg2">
                    <a:lumMod val="50000"/>
                  </a:schemeClr>
                </a:solidFill>
              </a:rPr>
              <a:t>关于</a:t>
            </a:r>
            <a:r>
              <a:rPr kumimoji="1" lang="en-US" altLang="zh-CN" sz="3200" dirty="0" smtClean="0">
                <a:solidFill>
                  <a:schemeClr val="bg2">
                    <a:lumMod val="50000"/>
                  </a:schemeClr>
                </a:solidFill>
              </a:rPr>
              <a:t>Pegasus</a:t>
            </a:r>
            <a:r>
              <a:rPr kumimoji="1" lang="zh-CN" altLang="en-US" sz="3200" dirty="0" smtClean="0">
                <a:solidFill>
                  <a:schemeClr val="bg2">
                    <a:lumMod val="50000"/>
                  </a:schemeClr>
                </a:solidFill>
              </a:rPr>
              <a:t>的技术分享：</a:t>
            </a:r>
            <a:endParaRPr kumimoji="1" lang="en-US" altLang="zh-CN" sz="3200" dirty="0" smtClean="0">
              <a:solidFill>
                <a:schemeClr val="bg2">
                  <a:lumMod val="50000"/>
                </a:schemeClr>
              </a:solidFill>
            </a:endParaRPr>
          </a:p>
          <a:p>
            <a:pPr marL="444500" lvl="1" indent="0">
              <a:buNone/>
            </a:pPr>
            <a:r>
              <a:rPr lang="en-US" altLang="zh-CN" sz="3200" dirty="0">
                <a:solidFill>
                  <a:schemeClr val="bg2">
                    <a:lumMod val="50000"/>
                  </a:schemeClr>
                </a:solidFill>
              </a:rPr>
              <a:t>http://</a:t>
            </a:r>
            <a:r>
              <a:rPr lang="en-US" altLang="zh-CN" sz="3200" dirty="0" smtClean="0">
                <a:solidFill>
                  <a:schemeClr val="bg2">
                    <a:lumMod val="50000"/>
                  </a:schemeClr>
                </a:solidFill>
              </a:rPr>
              <a:t>bj2016.archsummit.com/presentation/3023</a:t>
            </a:r>
            <a:endParaRPr kumimoji="1" lang="en-US" altLang="zh-CN" sz="3200" dirty="0">
              <a:solidFill>
                <a:schemeClr val="bg2">
                  <a:lumMod val="50000"/>
                </a:schemeClr>
              </a:solidFill>
            </a:endParaRPr>
          </a:p>
          <a:p>
            <a:pPr lvl="1"/>
            <a:endParaRPr kumimoji="1" lang="en-US" altLang="zh-CN" sz="3200" dirty="0" smtClean="0">
              <a:solidFill>
                <a:schemeClr val="bg2">
                  <a:lumMod val="50000"/>
                </a:schemeClr>
              </a:solidFill>
            </a:endParaRPr>
          </a:p>
        </p:txBody>
      </p:sp>
    </p:spTree>
    <p:extLst>
      <p:ext uri="{BB962C8B-B14F-4D97-AF65-F5344CB8AC3E}">
        <p14:creationId xmlns:p14="http://schemas.microsoft.com/office/powerpoint/2010/main" val="853789778"/>
      </p:ext>
    </p:extLst>
  </p:cSld>
  <p:clrMapOvr>
    <a:masterClrMapping/>
  </p:clrMapOvr>
  <p:transition spd="med" advTm="959"/>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HBase</a:t>
            </a:r>
            <a:r>
              <a:rPr lang="zh-CN" altLang="en-US" dirty="0" smtClean="0"/>
              <a:t>的不足</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90" y="2255706"/>
            <a:ext cx="11696109" cy="6300532"/>
          </a:xfrm>
          <a:prstGeom prst="rect">
            <a:avLst/>
          </a:prstGeom>
        </p:spPr>
      </p:pic>
    </p:spTree>
    <p:extLst>
      <p:ext uri="{BB962C8B-B14F-4D97-AF65-F5344CB8AC3E}">
        <p14:creationId xmlns:p14="http://schemas.microsoft.com/office/powerpoint/2010/main" val="3445705321"/>
      </p:ext>
    </p:extLst>
  </p:cSld>
  <p:clrMapOvr>
    <a:masterClrMapping/>
  </p:clrMapOvr>
  <p:transition spd="med" advTm="212546"/>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Pegasus</a:t>
            </a:r>
            <a:r>
              <a:rPr lang="zh-CN" altLang="en-US" dirty="0" smtClean="0"/>
              <a:t>的定位</a:t>
            </a:r>
            <a:endParaRPr lang="zh-CN" altLang="en-US" sz="4800" dirty="0"/>
          </a:p>
        </p:txBody>
      </p:sp>
      <p:sp>
        <p:nvSpPr>
          <p:cNvPr id="8" name="文本框 7"/>
          <p:cNvSpPr txBox="1"/>
          <p:nvPr/>
        </p:nvSpPr>
        <p:spPr>
          <a:xfrm>
            <a:off x="9267824" y="6893547"/>
            <a:ext cx="3140765"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补</a:t>
            </a:r>
            <a:r>
              <a:rPr lang="en-US" altLang="zh-CN" sz="3200" dirty="0" err="1" smtClean="0">
                <a:solidFill>
                  <a:srgbClr val="000000"/>
                </a:solidFill>
                <a:latin typeface="Arial" panose="020B0604020202020204" pitchFamily="34" charset="0"/>
                <a:ea typeface="微软雅黑" panose="020B0503020204020204" pitchFamily="34" charset="-122"/>
                <a:cs typeface="Arial" panose="020B0604020202020204" pitchFamily="34" charset="0"/>
              </a:rPr>
              <a:t>HBase</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所短</a:t>
            </a:r>
          </a:p>
        </p:txBody>
      </p:sp>
      <p:sp>
        <p:nvSpPr>
          <p:cNvPr id="9" name="文本框 8"/>
          <p:cNvSpPr txBox="1"/>
          <p:nvPr/>
        </p:nvSpPr>
        <p:spPr>
          <a:xfrm>
            <a:off x="9289221" y="3175865"/>
            <a:ext cx="3140765"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取</a:t>
            </a:r>
            <a:r>
              <a:rPr lang="en-US" altLang="zh-CN" sz="3200" dirty="0" err="1" smtClean="0">
                <a:solidFill>
                  <a:srgbClr val="000000"/>
                </a:solidFill>
                <a:latin typeface="Arial" panose="020B0604020202020204" pitchFamily="34" charset="0"/>
                <a:ea typeface="微软雅黑" panose="020B0503020204020204" pitchFamily="34" charset="-122"/>
                <a:cs typeface="Arial" panose="020B0604020202020204" pitchFamily="34" charset="0"/>
              </a:rPr>
              <a:t>HBase</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所长</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024" y="1919590"/>
            <a:ext cx="8344164" cy="6854616"/>
          </a:xfrm>
          <a:prstGeom prst="rect">
            <a:avLst/>
          </a:prstGeom>
        </p:spPr>
      </p:pic>
    </p:spTree>
    <p:extLst>
      <p:ext uri="{BB962C8B-B14F-4D97-AF65-F5344CB8AC3E}">
        <p14:creationId xmlns:p14="http://schemas.microsoft.com/office/powerpoint/2010/main" val="1692132106"/>
      </p:ext>
    </p:extLst>
  </p:cSld>
  <p:clrMapOvr>
    <a:masterClrMapping/>
  </p:clrMapOvr>
  <p:transition spd="med" advTm="46732"/>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116" y="0"/>
            <a:ext cx="5375148" cy="1099312"/>
          </a:xfrm>
        </p:spPr>
        <p:txBody>
          <a:bodyPr/>
          <a:lstStyle/>
          <a:p>
            <a:r>
              <a:rPr lang="en-US" altLang="zh-CN" dirty="0" smtClean="0"/>
              <a:t>Pegasus</a:t>
            </a:r>
            <a:r>
              <a:rPr lang="zh-CN" altLang="en-US" dirty="0" smtClean="0"/>
              <a:t>架构一览</a:t>
            </a:r>
            <a:endParaRPr lang="zh-CN" altLang="en-US" dirty="0"/>
          </a:p>
        </p:txBody>
      </p:sp>
      <p:sp>
        <p:nvSpPr>
          <p:cNvPr id="54" name="文本框 53"/>
          <p:cNvSpPr txBox="1"/>
          <p:nvPr/>
        </p:nvSpPr>
        <p:spPr>
          <a:xfrm>
            <a:off x="1095248" y="1141333"/>
            <a:ext cx="8938438"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中心化、分</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Partition</a:t>
            </a:r>
          </a:p>
          <a:p>
            <a:pPr marL="457200" indent="-457200" algn="l">
              <a:buFont typeface="Wingdings" panose="05000000000000000000" pitchFamily="2" charset="2"/>
              <a:buChar char="l"/>
            </a:pP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心跳不依赖</a:t>
            </a:r>
            <a:r>
              <a:rPr lang="en-US" altLang="zh-CN" sz="3200" dirty="0">
                <a:solidFill>
                  <a:srgbClr val="000000"/>
                </a:solidFill>
                <a:latin typeface="Arial" panose="020B0604020202020204" pitchFamily="34" charset="0"/>
                <a:ea typeface="微软雅黑" panose="020B0503020204020204" pitchFamily="34" charset="-122"/>
                <a:cs typeface="Arial" panose="020B0604020202020204" pitchFamily="34" charset="0"/>
              </a:rPr>
              <a:t>Z</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ookeeper</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、不</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依赖</a:t>
            </a:r>
            <a:r>
              <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DFS</a:t>
            </a:r>
            <a:r>
              <a:rPr lang="zh-CN" altLang="en-US" sz="3200" dirty="0">
                <a:solidFill>
                  <a:srgbClr val="000000"/>
                </a:solidFill>
                <a:latin typeface="Arial" panose="020B0604020202020204" pitchFamily="34" charset="0"/>
                <a:ea typeface="微软雅黑" panose="020B0503020204020204" pitchFamily="34" charset="-122"/>
                <a:cs typeface="Arial" panose="020B0604020202020204" pitchFamily="34" charset="0"/>
              </a:rPr>
              <a:t>、多</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副本</a:t>
            </a:r>
            <a:endParaRPr lang="en-US" altLang="zh-CN" sz="32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477" y="2228810"/>
            <a:ext cx="10249150" cy="7524790"/>
          </a:xfrm>
          <a:prstGeom prst="rect">
            <a:avLst/>
          </a:prstGeom>
        </p:spPr>
      </p:pic>
    </p:spTree>
    <p:extLst>
      <p:ext uri="{BB962C8B-B14F-4D97-AF65-F5344CB8AC3E}">
        <p14:creationId xmlns:p14="http://schemas.microsoft.com/office/powerpoint/2010/main" val="2065375380"/>
      </p:ext>
    </p:extLst>
  </p:cSld>
  <p:clrMapOvr>
    <a:masterClrMapping/>
  </p:clrMapOvr>
  <p:transition spd="med" advTm="8169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116" y="0"/>
            <a:ext cx="6673596" cy="1099312"/>
          </a:xfrm>
        </p:spPr>
        <p:txBody>
          <a:bodyPr>
            <a:normAutofit/>
          </a:bodyPr>
          <a:lstStyle/>
          <a:p>
            <a:r>
              <a:rPr lang="zh-CN" altLang="en-US" dirty="0" smtClean="0"/>
              <a:t>多副本间</a:t>
            </a:r>
            <a:r>
              <a:rPr lang="zh-CN" altLang="en-US" dirty="0"/>
              <a:t>的</a:t>
            </a:r>
            <a:r>
              <a:rPr lang="zh-CN" altLang="en-US" dirty="0" smtClean="0"/>
              <a:t>一致性协议</a:t>
            </a:r>
            <a:endParaRPr lang="zh-CN" altLang="en-US" dirty="0"/>
          </a:p>
        </p:txBody>
      </p:sp>
      <p:sp>
        <p:nvSpPr>
          <p:cNvPr id="4" name="文本框 3"/>
          <p:cNvSpPr txBox="1"/>
          <p:nvPr/>
        </p:nvSpPr>
        <p:spPr>
          <a:xfrm>
            <a:off x="1095248" y="1387554"/>
            <a:ext cx="1038961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0"/>
              </a:spcBef>
              <a:spcAft>
                <a:spcPts val="0"/>
              </a:spcAft>
              <a:buClrTx/>
              <a:buSzTx/>
              <a:buFont typeface="Wingdings" panose="05000000000000000000" pitchFamily="2" charset="2"/>
              <a:buChar char="l"/>
            </a:pPr>
            <a:r>
              <a:rPr lang="en-US" altLang="zh-CN" sz="3200" dirty="0" err="1" smtClean="0">
                <a:solidFill>
                  <a:srgbClr val="000000"/>
                </a:solidFill>
                <a:latin typeface="Arial" panose="020B0604020202020204" pitchFamily="34" charset="0"/>
                <a:ea typeface="微软雅黑" panose="020B0503020204020204" pitchFamily="34" charset="-122"/>
                <a:cs typeface="Arial" panose="020B0604020202020204" pitchFamily="34" charset="0"/>
              </a:rPr>
              <a:t>PacificA</a:t>
            </a:r>
            <a:r>
              <a:rPr lang="zh-CN" altLang="en-US"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一致性协议</a:t>
            </a:r>
            <a:endParaRPr lang="en-US" altLang="zh-CN" sz="3200" dirty="0" smtClea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92" y="2504662"/>
            <a:ext cx="12345305" cy="6321286"/>
          </a:xfrm>
          <a:prstGeom prst="rect">
            <a:avLst/>
          </a:prstGeom>
        </p:spPr>
      </p:pic>
    </p:spTree>
    <p:extLst>
      <p:ext uri="{BB962C8B-B14F-4D97-AF65-F5344CB8AC3E}">
        <p14:creationId xmlns:p14="http://schemas.microsoft.com/office/powerpoint/2010/main" val="3374337336"/>
      </p:ext>
    </p:extLst>
  </p:cSld>
  <p:clrMapOvr>
    <a:masterClrMapping/>
  </p:clrMapOvr>
  <p:transition spd="med" advTm="1955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Pegasus</a:t>
            </a:r>
            <a:r>
              <a:rPr lang="zh-CN" altLang="en-US" dirty="0" smtClean="0"/>
              <a:t>写请求流程</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412999"/>
            <a:ext cx="12052300" cy="6871517"/>
          </a:xfrm>
          <a:prstGeom prst="rect">
            <a:avLst/>
          </a:prstGeom>
        </p:spPr>
      </p:pic>
    </p:spTree>
    <p:extLst>
      <p:ext uri="{BB962C8B-B14F-4D97-AF65-F5344CB8AC3E}">
        <p14:creationId xmlns:p14="http://schemas.microsoft.com/office/powerpoint/2010/main" val="2779034727"/>
      </p:ext>
    </p:extLst>
  </p:cSld>
  <p:clrMapOvr>
    <a:masterClrMapping/>
  </p:clrMapOvr>
  <p:transition spd="med" advTm="16158"/>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FF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12583</TotalTime>
  <Words>3841</Words>
  <Application>Microsoft Office PowerPoint</Application>
  <PresentationFormat>自定义</PresentationFormat>
  <Paragraphs>254</Paragraphs>
  <Slides>48</Slides>
  <Notes>31</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Arial 常规体</vt:lpstr>
      <vt:lpstr>FZLanTingHei-L-GBK</vt:lpstr>
      <vt:lpstr>Helvetica Light</vt:lpstr>
      <vt:lpstr>Helvetica Neue</vt:lpstr>
      <vt:lpstr>Microsoft YaHei Regular</vt:lpstr>
      <vt:lpstr>PingFang SC</vt:lpstr>
      <vt:lpstr>PingFang SC Semibold</vt:lpstr>
      <vt:lpstr>宋体</vt:lpstr>
      <vt:lpstr>微软雅黑</vt:lpstr>
      <vt:lpstr>Arial</vt:lpstr>
      <vt:lpstr>Calibri</vt:lpstr>
      <vt:lpstr>Wingdings</vt:lpstr>
      <vt:lpstr>Black</vt:lpstr>
      <vt:lpstr>分布式实现那些事儿 Pegasus背后的故事</vt:lpstr>
      <vt:lpstr>PowerPoint 演示文稿</vt:lpstr>
      <vt:lpstr>PowerPoint 演示文稿</vt:lpstr>
      <vt:lpstr>记一次HBase事故 </vt:lpstr>
      <vt:lpstr>HBase的不足</vt:lpstr>
      <vt:lpstr>Pegasus的定位</vt:lpstr>
      <vt:lpstr>Pegasus架构一览</vt:lpstr>
      <vt:lpstr>多副本间的一致性协议</vt:lpstr>
      <vt:lpstr>Pegasus写请求流程</vt:lpstr>
      <vt:lpstr>Pegasus写请求流程</vt:lpstr>
      <vt:lpstr>Pegasus写请求流程</vt:lpstr>
      <vt:lpstr>Pegasus写请求流程</vt:lpstr>
      <vt:lpstr>Pegasus的读请求流程图</vt:lpstr>
      <vt:lpstr>PowerPoint 演示文稿</vt:lpstr>
      <vt:lpstr>扩展性</vt:lpstr>
      <vt:lpstr>Partition方案</vt:lpstr>
      <vt:lpstr>Hash Schema实现方式</vt:lpstr>
      <vt:lpstr>两种方案对比</vt:lpstr>
      <vt:lpstr>Hash Schema的负载均衡</vt:lpstr>
      <vt:lpstr>负载均衡-目标</vt:lpstr>
      <vt:lpstr>PowerPoint 演示文稿</vt:lpstr>
      <vt:lpstr>真实的负载均衡</vt:lpstr>
      <vt:lpstr>一致性和可用性</vt:lpstr>
      <vt:lpstr>“你们有双机房热备吗？”</vt:lpstr>
      <vt:lpstr>PowerPoint 演示文稿</vt:lpstr>
      <vt:lpstr>要搞明白业务的需求</vt:lpstr>
      <vt:lpstr>Pegasus的多级冗余策略</vt:lpstr>
      <vt:lpstr>一致性和可用性：权衡</vt:lpstr>
      <vt:lpstr>延时保证</vt:lpstr>
      <vt:lpstr>一致性协议很难实现</vt:lpstr>
      <vt:lpstr>争抢临界区→无锁串行化排队</vt:lpstr>
      <vt:lpstr>实现要点</vt:lpstr>
      <vt:lpstr>PowerPoint 演示文稿</vt:lpstr>
      <vt:lpstr>分布式系统做稳定很难</vt:lpstr>
      <vt:lpstr>根源：不确定性</vt:lpstr>
      <vt:lpstr>不确定性的问题</vt:lpstr>
      <vt:lpstr>大方向：提供统一的编程模型</vt:lpstr>
      <vt:lpstr>控制程序的执行顺序：消除并行</vt:lpstr>
      <vt:lpstr>模拟IO的不确定性</vt:lpstr>
      <vt:lpstr>应用case：一致性协议的单元测试</vt:lpstr>
      <vt:lpstr>分布式框架rDSN</vt:lpstr>
      <vt:lpstr>PowerPoint 演示文稿</vt:lpstr>
      <vt:lpstr>现状</vt:lpstr>
      <vt:lpstr>计划</vt:lpstr>
      <vt:lpstr>PowerPoint 演示文稿</vt:lpstr>
      <vt:lpstr>对于一个好的项目</vt:lpstr>
      <vt:lpstr>PowerPoint 演示文稿</vt:lpstr>
      <vt:lpstr>附录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
  <cp:lastModifiedBy>WeijieSun</cp:lastModifiedBy>
  <cp:revision>934</cp:revision>
  <cp:lastPrinted>2017-03-17T06:44:00Z</cp:lastPrinted>
  <dcterms:created xsi:type="dcterms:W3CDTF">2017-03-24T02:27:00Z</dcterms:created>
  <dcterms:modified xsi:type="dcterms:W3CDTF">2017-07-05T11:43:13Z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